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2" r:id="rId15"/>
    <p:sldId id="273" r:id="rId16"/>
    <p:sldId id="274" r:id="rId17"/>
    <p:sldId id="275" r:id="rId18"/>
    <p:sldId id="269" r:id="rId19"/>
    <p:sldId id="270" r:id="rId20"/>
    <p:sldId id="271" r:id="rId21"/>
    <p:sldId id="276" r:id="rId22"/>
    <p:sldId id="282" r:id="rId23"/>
    <p:sldId id="283" r:id="rId24"/>
    <p:sldId id="284" r:id="rId25"/>
    <p:sldId id="285" r:id="rId26"/>
    <p:sldId id="279" r:id="rId27"/>
    <p:sldId id="286" r:id="rId28"/>
    <p:sldId id="280" r:id="rId29"/>
    <p:sldId id="287" r:id="rId30"/>
    <p:sldId id="281" r:id="rId31"/>
    <p:sldId id="288" r:id="rId32"/>
    <p:sldId id="289" r:id="rId33"/>
    <p:sldId id="277" r:id="rId34"/>
    <p:sldId id="290" r:id="rId35"/>
    <p:sldId id="291" r:id="rId36"/>
    <p:sldId id="292" r:id="rId37"/>
    <p:sldId id="293" r:id="rId38"/>
    <p:sldId id="294" r:id="rId39"/>
    <p:sldId id="295" r:id="rId40"/>
    <p:sldId id="296" r:id="rId41"/>
    <p:sldId id="297" r:id="rId42"/>
    <p:sldId id="298" r:id="rId43"/>
    <p:sldId id="299" r:id="rId44"/>
    <p:sldId id="301" r:id="rId45"/>
    <p:sldId id="302" r:id="rId46"/>
    <p:sldId id="303" r:id="rId47"/>
    <p:sldId id="278" r:id="rId48"/>
  </p:sldIdLst>
  <p:sldSz cx="9144000" cy="6858000" type="screen4x3"/>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5D8A3B3B-8FE4-4E31-92B0-2D9925F15996}" type="datetimeFigureOut">
              <a:rPr lang="nl-NL" smtClean="0"/>
              <a:pPr/>
              <a:t>14-1-2012</a:t>
            </a:fld>
            <a:endParaRPr lang="nl-NL"/>
          </a:p>
        </p:txBody>
      </p:sp>
      <p:sp>
        <p:nvSpPr>
          <p:cNvPr id="4" name="Tijdelijke aanduiding voor voettekst 3"/>
          <p:cNvSpPr>
            <a:spLocks noGrp="1"/>
          </p:cNvSpPr>
          <p:nvPr>
            <p:ph type="ftr" sz="quarter" idx="2"/>
          </p:nvPr>
        </p:nvSpPr>
        <p:spPr>
          <a:xfrm>
            <a:off x="0" y="9377363"/>
            <a:ext cx="2946400" cy="49371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fld id="{9773DB8C-D2F1-4922-9A04-5FA00B668F83}"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7AE68D3C-A973-4EB8-8E9C-41ECA55833CC}" type="datetimeFigureOut">
              <a:rPr lang="nl-NL" smtClean="0"/>
              <a:pPr/>
              <a:t>14-1-2012</a:t>
            </a:fld>
            <a:endParaRPr lang="nl-NL"/>
          </a:p>
        </p:txBody>
      </p:sp>
      <p:sp>
        <p:nvSpPr>
          <p:cNvPr id="4" name="Tijdelijke aanduiding voor dia-afbeelding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EB4E9855-F42D-43D3-A417-C29D547D763C}"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40</a:t>
            </a:fld>
            <a:endParaRPr lang="nl-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41</a:t>
            </a:fld>
            <a:endParaRPr lang="nl-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42</a:t>
            </a:fld>
            <a:endParaRPr lang="nl-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43</a:t>
            </a:fld>
            <a:endParaRPr lang="nl-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44</a:t>
            </a:fld>
            <a:endParaRPr lang="nl-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45</a:t>
            </a:fld>
            <a:endParaRPr lang="nl-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46</a:t>
            </a:fld>
            <a:endParaRPr lang="nl-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47</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B4E9855-F42D-43D3-A417-C29D547D763C}"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14-1-2012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14-1-2012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14-1-2012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14-1-2012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14-1-2012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14-1-2012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14-1-2012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nvSpPr>
        <p:spPr>
          <a:xfrm>
            <a:off x="685800" y="548681"/>
            <a:ext cx="7772400" cy="12241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dirty="0" smtClean="0"/>
              <a:t>Paradijsthese</a:t>
            </a:r>
            <a:endParaRPr lang="nl-NL" dirty="0"/>
          </a:p>
        </p:txBody>
      </p:sp>
      <p:sp>
        <p:nvSpPr>
          <p:cNvPr id="5" name="Ondertitel 2"/>
          <p:cNvSpPr>
            <a:spLocks noGrp="1"/>
          </p:cNvSpPr>
          <p:nvPr/>
        </p:nvSpPr>
        <p:spPr>
          <a:xfrm>
            <a:off x="1333872" y="1916832"/>
            <a:ext cx="6480720" cy="4392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nl-NL" dirty="0" smtClean="0"/>
              <a:t>Gedachten over het paradijs,</a:t>
            </a:r>
          </a:p>
          <a:p>
            <a:r>
              <a:rPr lang="nl-NL" dirty="0"/>
              <a:t>h</a:t>
            </a:r>
            <a:r>
              <a:rPr lang="nl-NL" dirty="0" smtClean="0"/>
              <a:t>et ontstaan en het voortbestaan.</a:t>
            </a:r>
          </a:p>
          <a:p>
            <a:endParaRPr lang="nl-NL" dirty="0" smtClean="0"/>
          </a:p>
          <a:p>
            <a:r>
              <a:rPr lang="nl-NL" b="1" dirty="0" smtClean="0">
                <a:solidFill>
                  <a:schemeClr val="accent6">
                    <a:lumMod val="60000"/>
                    <a:lumOff val="40000"/>
                  </a:schemeClr>
                </a:solidFill>
              </a:rPr>
              <a:t>Schepping</a:t>
            </a:r>
            <a:r>
              <a:rPr lang="nl-NL" b="1" dirty="0" smtClean="0">
                <a:solidFill>
                  <a:srgbClr val="C00000"/>
                </a:solidFill>
              </a:rPr>
              <a:t/>
            </a:r>
            <a:br>
              <a:rPr lang="nl-NL" b="1" dirty="0" smtClean="0">
                <a:solidFill>
                  <a:srgbClr val="C00000"/>
                </a:solidFill>
              </a:rPr>
            </a:br>
            <a:r>
              <a:rPr lang="nl-NL" b="1" dirty="0" smtClean="0">
                <a:solidFill>
                  <a:srgbClr val="C00000"/>
                </a:solidFill>
              </a:rPr>
              <a:t>Zondvloed</a:t>
            </a:r>
          </a:p>
          <a:p>
            <a:r>
              <a:rPr lang="nl-NL" b="1" dirty="0" smtClean="0">
                <a:solidFill>
                  <a:schemeClr val="accent6">
                    <a:lumMod val="60000"/>
                    <a:lumOff val="40000"/>
                  </a:schemeClr>
                </a:solidFill>
              </a:rPr>
              <a:t>Herschepping</a:t>
            </a:r>
          </a:p>
          <a:p>
            <a:r>
              <a:rPr lang="nl-NL" b="1" dirty="0" smtClean="0">
                <a:solidFill>
                  <a:schemeClr val="accent6">
                    <a:lumMod val="60000"/>
                    <a:lumOff val="40000"/>
                  </a:schemeClr>
                </a:solidFill>
              </a:rPr>
              <a:t>Voorzienigheid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755422"/>
          </a:xfrm>
          <a:prstGeom prst="rect">
            <a:avLst/>
          </a:prstGeom>
          <a:noFill/>
        </p:spPr>
        <p:txBody>
          <a:bodyPr wrap="square" rtlCol="0">
            <a:spAutoFit/>
          </a:bodyPr>
          <a:lstStyle/>
          <a:p>
            <a:pPr algn="ctr"/>
            <a:r>
              <a:rPr lang="nl-NL" sz="2400" dirty="0" smtClean="0">
                <a:solidFill>
                  <a:schemeClr val="tx1">
                    <a:lumMod val="50000"/>
                    <a:lumOff val="50000"/>
                  </a:schemeClr>
                </a:solidFill>
              </a:rPr>
              <a:t>Onderbouwing van de bipiramidevorm</a:t>
            </a:r>
          </a:p>
          <a:p>
            <a:pPr algn="ctr"/>
            <a:endParaRPr lang="nl-NL" sz="2400" dirty="0" smtClean="0">
              <a:solidFill>
                <a:schemeClr val="tx1">
                  <a:lumMod val="50000"/>
                  <a:lumOff val="50000"/>
                </a:schemeClr>
              </a:solidFill>
            </a:endParaRPr>
          </a:p>
          <a:p>
            <a:r>
              <a:rPr lang="nl-NL" sz="2000" b="1" dirty="0" smtClean="0">
                <a:solidFill>
                  <a:srgbClr val="C00000"/>
                </a:solidFill>
              </a:rPr>
              <a:t>Onderbouwing vanuit de Schrift:</a:t>
            </a:r>
          </a:p>
          <a:p>
            <a:pPr>
              <a:buFont typeface="Wingdings" pitchFamily="2" charset="2"/>
              <a:buChar char="§"/>
            </a:pPr>
            <a:r>
              <a:rPr lang="nl-NL" sz="2000" dirty="0" smtClean="0">
                <a:solidFill>
                  <a:srgbClr val="C00000"/>
                </a:solidFill>
              </a:rPr>
              <a:t>  de vier rivieren die genoemd worden in het paradijsverhaal</a:t>
            </a:r>
          </a:p>
          <a:p>
            <a:pPr>
              <a:buFont typeface="Wingdings" pitchFamily="2" charset="2"/>
              <a:buChar char="§"/>
            </a:pPr>
            <a:r>
              <a:rPr lang="nl-NL" sz="2000" dirty="0" smtClean="0">
                <a:solidFill>
                  <a:srgbClr val="C00000"/>
                </a:solidFill>
              </a:rPr>
              <a:t>  de afkomst van de watermassa’s tijdens de zondvloed</a:t>
            </a:r>
          </a:p>
          <a:p>
            <a:pPr>
              <a:buFont typeface="Wingdings" pitchFamily="2" charset="2"/>
              <a:buChar char="§"/>
            </a:pPr>
            <a:r>
              <a:rPr lang="nl-NL" sz="2000" dirty="0" smtClean="0">
                <a:solidFill>
                  <a:srgbClr val="C00000"/>
                </a:solidFill>
              </a:rPr>
              <a:t>  de vier hoeken van de wereld tijdens het eindgericht</a:t>
            </a:r>
          </a:p>
          <a:p>
            <a:pPr>
              <a:buFont typeface="Wingdings" pitchFamily="2" charset="2"/>
              <a:buChar char="§"/>
            </a:pPr>
            <a:endParaRPr lang="nl-NL" sz="2000" dirty="0" smtClean="0"/>
          </a:p>
          <a:p>
            <a:r>
              <a:rPr lang="nl-NL" sz="2000" b="1" dirty="0" smtClean="0">
                <a:solidFill>
                  <a:schemeClr val="accent4"/>
                </a:solidFill>
              </a:rPr>
              <a:t>Onderbouwing vanuit de geschiedbeschrijving:</a:t>
            </a:r>
          </a:p>
          <a:p>
            <a:pPr>
              <a:buFont typeface="Wingdings" pitchFamily="2" charset="2"/>
              <a:buChar char="§"/>
            </a:pPr>
            <a:r>
              <a:rPr lang="nl-NL" sz="2000" dirty="0" smtClean="0">
                <a:solidFill>
                  <a:schemeClr val="accent4"/>
                </a:solidFill>
              </a:rPr>
              <a:t>  het tollen van de aarde</a:t>
            </a:r>
          </a:p>
          <a:p>
            <a:pPr>
              <a:buFont typeface="Wingdings" pitchFamily="2" charset="2"/>
              <a:buChar char="§"/>
            </a:pPr>
            <a:r>
              <a:rPr lang="nl-NL" sz="2000" dirty="0" smtClean="0">
                <a:solidFill>
                  <a:schemeClr val="accent4"/>
                </a:solidFill>
              </a:rPr>
              <a:t>  de voorspelling van de vloed</a:t>
            </a:r>
          </a:p>
          <a:p>
            <a:endParaRPr lang="nl-NL" sz="2000" dirty="0" smtClean="0"/>
          </a:p>
          <a:p>
            <a:r>
              <a:rPr lang="nl-NL" sz="2000" b="1" dirty="0" smtClean="0">
                <a:solidFill>
                  <a:srgbClr val="00B050"/>
                </a:solidFill>
              </a:rPr>
              <a:t>Onderbouwing vanuit cultuur en natuur:</a:t>
            </a:r>
          </a:p>
          <a:p>
            <a:pPr>
              <a:buFont typeface="Wingdings" pitchFamily="2" charset="2"/>
              <a:buChar char="§"/>
            </a:pPr>
            <a:r>
              <a:rPr lang="nl-NL" sz="2000" dirty="0" smtClean="0">
                <a:solidFill>
                  <a:srgbClr val="00B050"/>
                </a:solidFill>
              </a:rPr>
              <a:t>  de bouw van de grote piramide vóór de zondvloed</a:t>
            </a:r>
          </a:p>
          <a:p>
            <a:pPr>
              <a:buFont typeface="Wingdings" pitchFamily="2" charset="2"/>
              <a:buChar char="§"/>
            </a:pPr>
            <a:r>
              <a:rPr lang="nl-NL" sz="2000" dirty="0" smtClean="0">
                <a:solidFill>
                  <a:srgbClr val="00B050"/>
                </a:solidFill>
              </a:rPr>
              <a:t>  kruik met halfronde bodem</a:t>
            </a:r>
          </a:p>
          <a:p>
            <a:pPr>
              <a:buFont typeface="Wingdings" pitchFamily="2" charset="2"/>
              <a:buChar char="§"/>
            </a:pPr>
            <a:r>
              <a:rPr lang="nl-NL" sz="2000" dirty="0" smtClean="0">
                <a:solidFill>
                  <a:srgbClr val="00B050"/>
                </a:solidFill>
              </a:rPr>
              <a:t>  aardlagen met een afwijkende geologische kolom</a:t>
            </a:r>
          </a:p>
          <a:p>
            <a:pPr>
              <a:buFont typeface="Wingdings" pitchFamily="2" charset="2"/>
              <a:buChar char="§"/>
            </a:pPr>
            <a:r>
              <a:rPr lang="nl-NL" sz="2000" dirty="0" smtClean="0">
                <a:solidFill>
                  <a:srgbClr val="00B050"/>
                </a:solidFill>
              </a:rPr>
              <a:t>  de enorme zoutformaties zoals deze wereldwijd worden aangetroffen</a:t>
            </a:r>
          </a:p>
          <a:p>
            <a:pPr>
              <a:buFont typeface="Wingdings" pitchFamily="2" charset="2"/>
              <a:buChar char="§"/>
            </a:pPr>
            <a:r>
              <a:rPr lang="nl-NL" sz="2000" dirty="0" smtClean="0">
                <a:solidFill>
                  <a:srgbClr val="00B050"/>
                </a:solidFill>
              </a:rPr>
              <a:t>  continenten die op drift zijn geraakt </a:t>
            </a:r>
          </a:p>
          <a:p>
            <a:pPr>
              <a:buFont typeface="Wingdings" pitchFamily="2" charset="2"/>
              <a:buChar char="§"/>
            </a:pPr>
            <a:r>
              <a:rPr lang="nl-NL" sz="2000" dirty="0" smtClean="0">
                <a:solidFill>
                  <a:srgbClr val="00B050"/>
                </a:solidFill>
              </a:rPr>
              <a:t>  de regenboog</a:t>
            </a:r>
            <a:endParaRPr lang="nl-NL"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63198"/>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b="1" dirty="0" smtClean="0">
                <a:solidFill>
                  <a:srgbClr val="C00000"/>
                </a:solidFill>
              </a:rPr>
              <a:t>Onderbouwing vanuit de Schrift:</a:t>
            </a:r>
          </a:p>
          <a:p>
            <a:pPr>
              <a:buFont typeface="Wingdings" pitchFamily="2" charset="2"/>
              <a:buChar char="§"/>
            </a:pPr>
            <a:r>
              <a:rPr lang="nl-NL" sz="2000" dirty="0" smtClean="0">
                <a:solidFill>
                  <a:srgbClr val="C00000"/>
                </a:solidFill>
              </a:rPr>
              <a:t>  de vier rivieren die genoemd worden in het paradijsverhaal</a:t>
            </a:r>
          </a:p>
          <a:p>
            <a:endParaRPr lang="nl-NL" sz="2000" dirty="0" smtClean="0">
              <a:solidFill>
                <a:srgbClr val="C00000"/>
              </a:solidFill>
            </a:endParaRPr>
          </a:p>
          <a:p>
            <a:r>
              <a:rPr lang="nl-NL" sz="2000" dirty="0" smtClean="0"/>
              <a:t>In Genesis 2:6 staat te lezen:</a:t>
            </a:r>
            <a:r>
              <a:rPr lang="nl-NL" sz="2000" dirty="0" smtClean="0">
                <a:solidFill>
                  <a:srgbClr val="C00000"/>
                </a:solidFill>
              </a:rPr>
              <a:t/>
            </a:r>
            <a:br>
              <a:rPr lang="nl-NL" sz="2000" dirty="0" smtClean="0">
                <a:solidFill>
                  <a:srgbClr val="C00000"/>
                </a:solidFill>
              </a:rPr>
            </a:br>
            <a:r>
              <a:rPr lang="nl-NL" sz="2000" dirty="0" smtClean="0">
                <a:solidFill>
                  <a:srgbClr val="C00000"/>
                </a:solidFill>
              </a:rPr>
              <a:t/>
            </a:r>
            <a:br>
              <a:rPr lang="nl-NL" sz="2000" dirty="0" smtClean="0">
                <a:solidFill>
                  <a:srgbClr val="C00000"/>
                </a:solidFill>
              </a:rPr>
            </a:br>
            <a:r>
              <a:rPr lang="nl-NL" sz="2000" dirty="0" smtClean="0">
                <a:solidFill>
                  <a:srgbClr val="00B0F0"/>
                </a:solidFill>
              </a:rPr>
              <a:t>wel was er water dat uit de aarde opwelde.</a:t>
            </a:r>
          </a:p>
          <a:p>
            <a:endParaRPr lang="nl-NL" sz="2000" dirty="0" smtClean="0">
              <a:solidFill>
                <a:srgbClr val="C00000"/>
              </a:solidFill>
            </a:endParaRPr>
          </a:p>
          <a:p>
            <a:r>
              <a:rPr lang="nl-NL" sz="2000" dirty="0" smtClean="0"/>
              <a:t>Nog voordat het geregend had, welde er al water uit de aardbodem.</a:t>
            </a:r>
          </a:p>
          <a:p>
            <a:r>
              <a:rPr lang="nl-NL" sz="2000" dirty="0" smtClean="0"/>
              <a:t>Al dat welwater vormde in Eden één rivier.</a:t>
            </a:r>
          </a:p>
          <a:p>
            <a:r>
              <a:rPr lang="nl-NL" sz="2000" dirty="0" smtClean="0"/>
              <a:t>We lezen verder in Genesis 2:10:</a:t>
            </a:r>
          </a:p>
          <a:p>
            <a:endParaRPr lang="nl-NL" sz="2000" dirty="0" smtClean="0">
              <a:solidFill>
                <a:srgbClr val="C00000"/>
              </a:solidFill>
            </a:endParaRPr>
          </a:p>
          <a:p>
            <a:r>
              <a:rPr lang="nl-NL" sz="2000" dirty="0" smtClean="0">
                <a:solidFill>
                  <a:srgbClr val="00B0F0"/>
                </a:solidFill>
              </a:rPr>
              <a:t>Er ontspringt in Eden een rivier die de tuin bevloeit. </a:t>
            </a:r>
            <a:r>
              <a:rPr lang="nl-NL" sz="2000" b="1" dirty="0" smtClean="0">
                <a:solidFill>
                  <a:srgbClr val="00B0F0"/>
                </a:solidFill>
              </a:rPr>
              <a:t>Verderop </a:t>
            </a:r>
            <a:r>
              <a:rPr lang="nl-NL" sz="2000" dirty="0" smtClean="0">
                <a:solidFill>
                  <a:srgbClr val="00B0F0"/>
                </a:solidFill>
              </a:rPr>
              <a:t>vertakt ze zich in vier grote stromen.</a:t>
            </a:r>
          </a:p>
          <a:p>
            <a:endParaRPr lang="nl-NL" sz="2000" dirty="0" smtClean="0">
              <a:solidFill>
                <a:srgbClr val="00B0F0"/>
              </a:solidFill>
            </a:endParaRPr>
          </a:p>
          <a:p>
            <a:r>
              <a:rPr lang="nl-NL" sz="2000" dirty="0" smtClean="0"/>
              <a:t>Ik veronderstel dat de hoofdrivier zich vormde in de Hof van Eden. Talrijke kleine welstroompjes vormde tenslotte één rivier.</a:t>
            </a:r>
          </a:p>
          <a:p>
            <a:endParaRPr lang="nl-NL"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hoek 11"/>
          <p:cNvSpPr/>
          <p:nvPr/>
        </p:nvSpPr>
        <p:spPr>
          <a:xfrm>
            <a:off x="2051720" y="3284984"/>
            <a:ext cx="3168352" cy="3096344"/>
          </a:xfrm>
          <a:prstGeom prst="rect">
            <a:avLst/>
          </a:prstGeom>
          <a:solidFill>
            <a:schemeClr val="accent3">
              <a:lumMod val="75000"/>
            </a:schemeClr>
          </a:solidFill>
          <a:ln>
            <a:solidFill>
              <a:schemeClr val="accent3">
                <a:lumMod val="75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4" name="Rechte verbindingslijn 13"/>
          <p:cNvCxnSpPr/>
          <p:nvPr/>
        </p:nvCxnSpPr>
        <p:spPr>
          <a:xfrm>
            <a:off x="2123728" y="3356992"/>
            <a:ext cx="3024336" cy="2952328"/>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Rechte verbindingslijn 22"/>
          <p:cNvCxnSpPr/>
          <p:nvPr/>
        </p:nvCxnSpPr>
        <p:spPr>
          <a:xfrm flipV="1">
            <a:off x="2123728" y="3356992"/>
            <a:ext cx="3024336" cy="2952328"/>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kstvak 1"/>
          <p:cNvSpPr txBox="1"/>
          <p:nvPr/>
        </p:nvSpPr>
        <p:spPr>
          <a:xfrm>
            <a:off x="323528" y="404665"/>
            <a:ext cx="8496944" cy="2616101"/>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solidFill>
                <a:srgbClr val="C00000"/>
              </a:solidFill>
            </a:endParaRPr>
          </a:p>
          <a:p>
            <a:r>
              <a:rPr lang="nl-NL" sz="2000" dirty="0" smtClean="0"/>
              <a:t>Die ene rivier vertakt zich later in vier stromen.</a:t>
            </a:r>
            <a:br>
              <a:rPr lang="nl-NL" sz="2000" dirty="0" smtClean="0"/>
            </a:br>
            <a:r>
              <a:rPr lang="nl-NL" sz="2000" dirty="0" smtClean="0"/>
              <a:t>Ik veronderstel, dat deze stroom zich in alle vier de windrichtingen vertakte.</a:t>
            </a:r>
            <a:br>
              <a:rPr lang="nl-NL" sz="2000" dirty="0" smtClean="0"/>
            </a:br>
            <a:r>
              <a:rPr lang="nl-NL" sz="2000" dirty="0" smtClean="0"/>
              <a:t>Zodat alle vier bovenste vlakken van de bipiramide water ontvingen uit die ene stroom.</a:t>
            </a:r>
            <a:br>
              <a:rPr lang="nl-NL" sz="2000" dirty="0" smtClean="0"/>
            </a:br>
            <a:r>
              <a:rPr lang="nl-NL" sz="2000" dirty="0" smtClean="0"/>
              <a:t>Dit idee ondersteunt de gedachte, dat alles uit één bron gevoed wordt.</a:t>
            </a:r>
          </a:p>
          <a:p>
            <a:r>
              <a:rPr lang="nl-NL" sz="2000" dirty="0" smtClean="0"/>
              <a:t>Een gedachte, die ik ook bij enkele theologen vond.</a:t>
            </a:r>
          </a:p>
        </p:txBody>
      </p:sp>
      <p:sp>
        <p:nvSpPr>
          <p:cNvPr id="3" name="Ovaal 2"/>
          <p:cNvSpPr/>
          <p:nvPr/>
        </p:nvSpPr>
        <p:spPr>
          <a:xfrm>
            <a:off x="2555776" y="3717032"/>
            <a:ext cx="2160240" cy="2016224"/>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1" name="Groep 10"/>
          <p:cNvGrpSpPr/>
          <p:nvPr/>
        </p:nvGrpSpPr>
        <p:grpSpPr>
          <a:xfrm>
            <a:off x="1979712" y="3212976"/>
            <a:ext cx="3534770" cy="3143301"/>
            <a:chOff x="5281684" y="2947916"/>
            <a:chExt cx="3534770" cy="3143301"/>
          </a:xfrm>
        </p:grpSpPr>
        <p:sp>
          <p:nvSpPr>
            <p:cNvPr id="7" name="Vrije vorm 6"/>
            <p:cNvSpPr/>
            <p:nvPr/>
          </p:nvSpPr>
          <p:spPr>
            <a:xfrm>
              <a:off x="5977719" y="2947916"/>
              <a:ext cx="1897039" cy="2415654"/>
            </a:xfrm>
            <a:custGeom>
              <a:avLst/>
              <a:gdLst>
                <a:gd name="connsiteX0" fmla="*/ 1091821 w 1897039"/>
                <a:gd name="connsiteY0" fmla="*/ 1555845 h 2415654"/>
                <a:gd name="connsiteX1" fmla="*/ 996287 w 1897039"/>
                <a:gd name="connsiteY1" fmla="*/ 1514902 h 2415654"/>
                <a:gd name="connsiteX2" fmla="*/ 1009935 w 1897039"/>
                <a:gd name="connsiteY2" fmla="*/ 1446663 h 2415654"/>
                <a:gd name="connsiteX3" fmla="*/ 1023582 w 1897039"/>
                <a:gd name="connsiteY3" fmla="*/ 1405720 h 2415654"/>
                <a:gd name="connsiteX4" fmla="*/ 1105469 w 1897039"/>
                <a:gd name="connsiteY4" fmla="*/ 1351129 h 2415654"/>
                <a:gd name="connsiteX5" fmla="*/ 1214651 w 1897039"/>
                <a:gd name="connsiteY5" fmla="*/ 1378424 h 2415654"/>
                <a:gd name="connsiteX6" fmla="*/ 1241947 w 1897039"/>
                <a:gd name="connsiteY6" fmla="*/ 1419368 h 2415654"/>
                <a:gd name="connsiteX7" fmla="*/ 1255594 w 1897039"/>
                <a:gd name="connsiteY7" fmla="*/ 1460311 h 2415654"/>
                <a:gd name="connsiteX8" fmla="*/ 1282890 w 1897039"/>
                <a:gd name="connsiteY8" fmla="*/ 1501254 h 2415654"/>
                <a:gd name="connsiteX9" fmla="*/ 1269242 w 1897039"/>
                <a:gd name="connsiteY9" fmla="*/ 1692323 h 2415654"/>
                <a:gd name="connsiteX10" fmla="*/ 1241947 w 1897039"/>
                <a:gd name="connsiteY10" fmla="*/ 1733266 h 2415654"/>
                <a:gd name="connsiteX11" fmla="*/ 1160060 w 1897039"/>
                <a:gd name="connsiteY11" fmla="*/ 1760562 h 2415654"/>
                <a:gd name="connsiteX12" fmla="*/ 955344 w 1897039"/>
                <a:gd name="connsiteY12" fmla="*/ 1746914 h 2415654"/>
                <a:gd name="connsiteX13" fmla="*/ 900753 w 1897039"/>
                <a:gd name="connsiteY13" fmla="*/ 1678675 h 2415654"/>
                <a:gd name="connsiteX14" fmla="*/ 859809 w 1897039"/>
                <a:gd name="connsiteY14" fmla="*/ 1651380 h 2415654"/>
                <a:gd name="connsiteX15" fmla="*/ 791571 w 1897039"/>
                <a:gd name="connsiteY15" fmla="*/ 1528550 h 2415654"/>
                <a:gd name="connsiteX16" fmla="*/ 805218 w 1897039"/>
                <a:gd name="connsiteY16" fmla="*/ 1405720 h 2415654"/>
                <a:gd name="connsiteX17" fmla="*/ 818866 w 1897039"/>
                <a:gd name="connsiteY17" fmla="*/ 1364777 h 2415654"/>
                <a:gd name="connsiteX18" fmla="*/ 859809 w 1897039"/>
                <a:gd name="connsiteY18" fmla="*/ 1337481 h 2415654"/>
                <a:gd name="connsiteX19" fmla="*/ 873457 w 1897039"/>
                <a:gd name="connsiteY19" fmla="*/ 1296538 h 2415654"/>
                <a:gd name="connsiteX20" fmla="*/ 914400 w 1897039"/>
                <a:gd name="connsiteY20" fmla="*/ 1269242 h 2415654"/>
                <a:gd name="connsiteX21" fmla="*/ 941696 w 1897039"/>
                <a:gd name="connsiteY21" fmla="*/ 1228299 h 2415654"/>
                <a:gd name="connsiteX22" fmla="*/ 1296538 w 1897039"/>
                <a:gd name="connsiteY22" fmla="*/ 1241947 h 2415654"/>
                <a:gd name="connsiteX23" fmla="*/ 1378424 w 1897039"/>
                <a:gd name="connsiteY23" fmla="*/ 1269242 h 2415654"/>
                <a:gd name="connsiteX24" fmla="*/ 1446663 w 1897039"/>
                <a:gd name="connsiteY24" fmla="*/ 1392072 h 2415654"/>
                <a:gd name="connsiteX25" fmla="*/ 1460311 w 1897039"/>
                <a:gd name="connsiteY25" fmla="*/ 1433015 h 2415654"/>
                <a:gd name="connsiteX26" fmla="*/ 1446663 w 1897039"/>
                <a:gd name="connsiteY26" fmla="*/ 1692323 h 2415654"/>
                <a:gd name="connsiteX27" fmla="*/ 1419368 w 1897039"/>
                <a:gd name="connsiteY27" fmla="*/ 1774209 h 2415654"/>
                <a:gd name="connsiteX28" fmla="*/ 1378424 w 1897039"/>
                <a:gd name="connsiteY28" fmla="*/ 1856096 h 2415654"/>
                <a:gd name="connsiteX29" fmla="*/ 1296538 w 1897039"/>
                <a:gd name="connsiteY29" fmla="*/ 1883391 h 2415654"/>
                <a:gd name="connsiteX30" fmla="*/ 1255594 w 1897039"/>
                <a:gd name="connsiteY30" fmla="*/ 1897039 h 2415654"/>
                <a:gd name="connsiteX31" fmla="*/ 1160060 w 1897039"/>
                <a:gd name="connsiteY31" fmla="*/ 1924335 h 2415654"/>
                <a:gd name="connsiteX32" fmla="*/ 1050878 w 1897039"/>
                <a:gd name="connsiteY32" fmla="*/ 1937983 h 2415654"/>
                <a:gd name="connsiteX33" fmla="*/ 887105 w 1897039"/>
                <a:gd name="connsiteY33" fmla="*/ 1924335 h 2415654"/>
                <a:gd name="connsiteX34" fmla="*/ 805218 w 1897039"/>
                <a:gd name="connsiteY34" fmla="*/ 1869744 h 2415654"/>
                <a:gd name="connsiteX35" fmla="*/ 764275 w 1897039"/>
                <a:gd name="connsiteY35" fmla="*/ 1842448 h 2415654"/>
                <a:gd name="connsiteX36" fmla="*/ 736980 w 1897039"/>
                <a:gd name="connsiteY36" fmla="*/ 1801505 h 2415654"/>
                <a:gd name="connsiteX37" fmla="*/ 696036 w 1897039"/>
                <a:gd name="connsiteY37" fmla="*/ 1774209 h 2415654"/>
                <a:gd name="connsiteX38" fmla="*/ 668741 w 1897039"/>
                <a:gd name="connsiteY38" fmla="*/ 1692323 h 2415654"/>
                <a:gd name="connsiteX39" fmla="*/ 641445 w 1897039"/>
                <a:gd name="connsiteY39" fmla="*/ 1610436 h 2415654"/>
                <a:gd name="connsiteX40" fmla="*/ 627797 w 1897039"/>
                <a:gd name="connsiteY40" fmla="*/ 1569493 h 2415654"/>
                <a:gd name="connsiteX41" fmla="*/ 614150 w 1897039"/>
                <a:gd name="connsiteY41" fmla="*/ 1514902 h 2415654"/>
                <a:gd name="connsiteX42" fmla="*/ 627797 w 1897039"/>
                <a:gd name="connsiteY42" fmla="*/ 1282890 h 2415654"/>
                <a:gd name="connsiteX43" fmla="*/ 641445 w 1897039"/>
                <a:gd name="connsiteY43" fmla="*/ 1241947 h 2415654"/>
                <a:gd name="connsiteX44" fmla="*/ 682388 w 1897039"/>
                <a:gd name="connsiteY44" fmla="*/ 1214651 h 2415654"/>
                <a:gd name="connsiteX45" fmla="*/ 696036 w 1897039"/>
                <a:gd name="connsiteY45" fmla="*/ 1173708 h 2415654"/>
                <a:gd name="connsiteX46" fmla="*/ 736980 w 1897039"/>
                <a:gd name="connsiteY46" fmla="*/ 1160060 h 2415654"/>
                <a:gd name="connsiteX47" fmla="*/ 818866 w 1897039"/>
                <a:gd name="connsiteY47" fmla="*/ 1119117 h 2415654"/>
                <a:gd name="connsiteX48" fmla="*/ 914400 w 1897039"/>
                <a:gd name="connsiteY48" fmla="*/ 1091821 h 2415654"/>
                <a:gd name="connsiteX49" fmla="*/ 996287 w 1897039"/>
                <a:gd name="connsiteY49" fmla="*/ 1037230 h 2415654"/>
                <a:gd name="connsiteX50" fmla="*/ 1337481 w 1897039"/>
                <a:gd name="connsiteY50" fmla="*/ 1050878 h 2415654"/>
                <a:gd name="connsiteX51" fmla="*/ 1460311 w 1897039"/>
                <a:gd name="connsiteY51" fmla="*/ 1078174 h 2415654"/>
                <a:gd name="connsiteX52" fmla="*/ 1487606 w 1897039"/>
                <a:gd name="connsiteY52" fmla="*/ 1119117 h 2415654"/>
                <a:gd name="connsiteX53" fmla="*/ 1528550 w 1897039"/>
                <a:gd name="connsiteY53" fmla="*/ 1146412 h 2415654"/>
                <a:gd name="connsiteX54" fmla="*/ 1542197 w 1897039"/>
                <a:gd name="connsiteY54" fmla="*/ 1187356 h 2415654"/>
                <a:gd name="connsiteX55" fmla="*/ 1569493 w 1897039"/>
                <a:gd name="connsiteY55" fmla="*/ 1228299 h 2415654"/>
                <a:gd name="connsiteX56" fmla="*/ 1610436 w 1897039"/>
                <a:gd name="connsiteY56" fmla="*/ 1364777 h 2415654"/>
                <a:gd name="connsiteX57" fmla="*/ 1637732 w 1897039"/>
                <a:gd name="connsiteY57" fmla="*/ 1460311 h 2415654"/>
                <a:gd name="connsiteX58" fmla="*/ 1637732 w 1897039"/>
                <a:gd name="connsiteY58" fmla="*/ 1815153 h 2415654"/>
                <a:gd name="connsiteX59" fmla="*/ 1624084 w 1897039"/>
                <a:gd name="connsiteY59" fmla="*/ 1856096 h 2415654"/>
                <a:gd name="connsiteX60" fmla="*/ 1569493 w 1897039"/>
                <a:gd name="connsiteY60" fmla="*/ 1992574 h 2415654"/>
                <a:gd name="connsiteX61" fmla="*/ 1528550 w 1897039"/>
                <a:gd name="connsiteY61" fmla="*/ 2019869 h 2415654"/>
                <a:gd name="connsiteX62" fmla="*/ 1487606 w 1897039"/>
                <a:gd name="connsiteY62" fmla="*/ 2060812 h 2415654"/>
                <a:gd name="connsiteX63" fmla="*/ 1446663 w 1897039"/>
                <a:gd name="connsiteY63" fmla="*/ 2074460 h 2415654"/>
                <a:gd name="connsiteX64" fmla="*/ 1364777 w 1897039"/>
                <a:gd name="connsiteY64" fmla="*/ 2115403 h 2415654"/>
                <a:gd name="connsiteX65" fmla="*/ 1187356 w 1897039"/>
                <a:gd name="connsiteY65" fmla="*/ 2129051 h 2415654"/>
                <a:gd name="connsiteX66" fmla="*/ 1119117 w 1897039"/>
                <a:gd name="connsiteY66" fmla="*/ 2142699 h 2415654"/>
                <a:gd name="connsiteX67" fmla="*/ 1037230 w 1897039"/>
                <a:gd name="connsiteY67" fmla="*/ 2169994 h 2415654"/>
                <a:gd name="connsiteX68" fmla="*/ 982639 w 1897039"/>
                <a:gd name="connsiteY68" fmla="*/ 2156347 h 2415654"/>
                <a:gd name="connsiteX69" fmla="*/ 900753 w 1897039"/>
                <a:gd name="connsiteY69" fmla="*/ 2129051 h 2415654"/>
                <a:gd name="connsiteX70" fmla="*/ 859809 w 1897039"/>
                <a:gd name="connsiteY70" fmla="*/ 2115403 h 2415654"/>
                <a:gd name="connsiteX71" fmla="*/ 805218 w 1897039"/>
                <a:gd name="connsiteY71" fmla="*/ 2101756 h 2415654"/>
                <a:gd name="connsiteX72" fmla="*/ 764275 w 1897039"/>
                <a:gd name="connsiteY72" fmla="*/ 2088108 h 2415654"/>
                <a:gd name="connsiteX73" fmla="*/ 696036 w 1897039"/>
                <a:gd name="connsiteY73" fmla="*/ 2074460 h 2415654"/>
                <a:gd name="connsiteX74" fmla="*/ 614150 w 1897039"/>
                <a:gd name="connsiteY74" fmla="*/ 2047165 h 2415654"/>
                <a:gd name="connsiteX75" fmla="*/ 573206 w 1897039"/>
                <a:gd name="connsiteY75" fmla="*/ 2033517 h 2415654"/>
                <a:gd name="connsiteX76" fmla="*/ 504968 w 1897039"/>
                <a:gd name="connsiteY76" fmla="*/ 1910687 h 2415654"/>
                <a:gd name="connsiteX77" fmla="*/ 477672 w 1897039"/>
                <a:gd name="connsiteY77" fmla="*/ 1869744 h 2415654"/>
                <a:gd name="connsiteX78" fmla="*/ 450377 w 1897039"/>
                <a:gd name="connsiteY78" fmla="*/ 1828800 h 2415654"/>
                <a:gd name="connsiteX79" fmla="*/ 409433 w 1897039"/>
                <a:gd name="connsiteY79" fmla="*/ 1801505 h 2415654"/>
                <a:gd name="connsiteX80" fmla="*/ 382138 w 1897039"/>
                <a:gd name="connsiteY80" fmla="*/ 1760562 h 2415654"/>
                <a:gd name="connsiteX81" fmla="*/ 341194 w 1897039"/>
                <a:gd name="connsiteY81" fmla="*/ 1733266 h 2415654"/>
                <a:gd name="connsiteX82" fmla="*/ 327547 w 1897039"/>
                <a:gd name="connsiteY82" fmla="*/ 1692323 h 2415654"/>
                <a:gd name="connsiteX83" fmla="*/ 300251 w 1897039"/>
                <a:gd name="connsiteY83" fmla="*/ 1651380 h 2415654"/>
                <a:gd name="connsiteX84" fmla="*/ 300251 w 1897039"/>
                <a:gd name="connsiteY84" fmla="*/ 1310185 h 2415654"/>
                <a:gd name="connsiteX85" fmla="*/ 313899 w 1897039"/>
                <a:gd name="connsiteY85" fmla="*/ 1269242 h 2415654"/>
                <a:gd name="connsiteX86" fmla="*/ 423081 w 1897039"/>
                <a:gd name="connsiteY86" fmla="*/ 1173708 h 2415654"/>
                <a:gd name="connsiteX87" fmla="*/ 464024 w 1897039"/>
                <a:gd name="connsiteY87" fmla="*/ 1146412 h 2415654"/>
                <a:gd name="connsiteX88" fmla="*/ 518615 w 1897039"/>
                <a:gd name="connsiteY88" fmla="*/ 1064526 h 2415654"/>
                <a:gd name="connsiteX89" fmla="*/ 532263 w 1897039"/>
                <a:gd name="connsiteY89" fmla="*/ 1023583 h 2415654"/>
                <a:gd name="connsiteX90" fmla="*/ 586854 w 1897039"/>
                <a:gd name="connsiteY90" fmla="*/ 941696 h 2415654"/>
                <a:gd name="connsiteX91" fmla="*/ 668741 w 1897039"/>
                <a:gd name="connsiteY91" fmla="*/ 887105 h 2415654"/>
                <a:gd name="connsiteX92" fmla="*/ 709684 w 1897039"/>
                <a:gd name="connsiteY92" fmla="*/ 859809 h 2415654"/>
                <a:gd name="connsiteX93" fmla="*/ 723332 w 1897039"/>
                <a:gd name="connsiteY93" fmla="*/ 818866 h 2415654"/>
                <a:gd name="connsiteX94" fmla="*/ 805218 w 1897039"/>
                <a:gd name="connsiteY94" fmla="*/ 736980 h 2415654"/>
                <a:gd name="connsiteX95" fmla="*/ 955344 w 1897039"/>
                <a:gd name="connsiteY95" fmla="*/ 764275 h 2415654"/>
                <a:gd name="connsiteX96" fmla="*/ 1009935 w 1897039"/>
                <a:gd name="connsiteY96" fmla="*/ 777923 h 2415654"/>
                <a:gd name="connsiteX97" fmla="*/ 1091821 w 1897039"/>
                <a:gd name="connsiteY97" fmla="*/ 805218 h 2415654"/>
                <a:gd name="connsiteX98" fmla="*/ 1132765 w 1897039"/>
                <a:gd name="connsiteY98" fmla="*/ 818866 h 2415654"/>
                <a:gd name="connsiteX99" fmla="*/ 1214651 w 1897039"/>
                <a:gd name="connsiteY99" fmla="*/ 791571 h 2415654"/>
                <a:gd name="connsiteX100" fmla="*/ 1364777 w 1897039"/>
                <a:gd name="connsiteY100" fmla="*/ 818866 h 2415654"/>
                <a:gd name="connsiteX101" fmla="*/ 1433015 w 1897039"/>
                <a:gd name="connsiteY101" fmla="*/ 832514 h 2415654"/>
                <a:gd name="connsiteX102" fmla="*/ 1514902 w 1897039"/>
                <a:gd name="connsiteY102" fmla="*/ 846162 h 2415654"/>
                <a:gd name="connsiteX103" fmla="*/ 1637732 w 1897039"/>
                <a:gd name="connsiteY103" fmla="*/ 887105 h 2415654"/>
                <a:gd name="connsiteX104" fmla="*/ 1678675 w 1897039"/>
                <a:gd name="connsiteY104" fmla="*/ 900753 h 2415654"/>
                <a:gd name="connsiteX105" fmla="*/ 1760562 w 1897039"/>
                <a:gd name="connsiteY105" fmla="*/ 1023583 h 2415654"/>
                <a:gd name="connsiteX106" fmla="*/ 1787857 w 1897039"/>
                <a:gd name="connsiteY106" fmla="*/ 1064526 h 2415654"/>
                <a:gd name="connsiteX107" fmla="*/ 1828800 w 1897039"/>
                <a:gd name="connsiteY107" fmla="*/ 1187356 h 2415654"/>
                <a:gd name="connsiteX108" fmla="*/ 1842448 w 1897039"/>
                <a:gd name="connsiteY108" fmla="*/ 1228299 h 2415654"/>
                <a:gd name="connsiteX109" fmla="*/ 1856096 w 1897039"/>
                <a:gd name="connsiteY109" fmla="*/ 1323833 h 2415654"/>
                <a:gd name="connsiteX110" fmla="*/ 1883391 w 1897039"/>
                <a:gd name="connsiteY110" fmla="*/ 1542197 h 2415654"/>
                <a:gd name="connsiteX111" fmla="*/ 1897039 w 1897039"/>
                <a:gd name="connsiteY111" fmla="*/ 1583141 h 2415654"/>
                <a:gd name="connsiteX112" fmla="*/ 1883391 w 1897039"/>
                <a:gd name="connsiteY112" fmla="*/ 1746914 h 2415654"/>
                <a:gd name="connsiteX113" fmla="*/ 1869744 w 1897039"/>
                <a:gd name="connsiteY113" fmla="*/ 1801505 h 2415654"/>
                <a:gd name="connsiteX114" fmla="*/ 1856096 w 1897039"/>
                <a:gd name="connsiteY114" fmla="*/ 1883391 h 2415654"/>
                <a:gd name="connsiteX115" fmla="*/ 1842448 w 1897039"/>
                <a:gd name="connsiteY115" fmla="*/ 2033517 h 2415654"/>
                <a:gd name="connsiteX116" fmla="*/ 1828800 w 1897039"/>
                <a:gd name="connsiteY116" fmla="*/ 2074460 h 2415654"/>
                <a:gd name="connsiteX117" fmla="*/ 1787857 w 1897039"/>
                <a:gd name="connsiteY117" fmla="*/ 2101756 h 2415654"/>
                <a:gd name="connsiteX118" fmla="*/ 1719618 w 1897039"/>
                <a:gd name="connsiteY118" fmla="*/ 2169994 h 2415654"/>
                <a:gd name="connsiteX119" fmla="*/ 1637732 w 1897039"/>
                <a:gd name="connsiteY119" fmla="*/ 2251881 h 2415654"/>
                <a:gd name="connsiteX120" fmla="*/ 1610436 w 1897039"/>
                <a:gd name="connsiteY120" fmla="*/ 2292824 h 2415654"/>
                <a:gd name="connsiteX121" fmla="*/ 1446663 w 1897039"/>
                <a:gd name="connsiteY121" fmla="*/ 2374711 h 2415654"/>
                <a:gd name="connsiteX122" fmla="*/ 1405720 w 1897039"/>
                <a:gd name="connsiteY122" fmla="*/ 2388359 h 2415654"/>
                <a:gd name="connsiteX123" fmla="*/ 1091821 w 1897039"/>
                <a:gd name="connsiteY123" fmla="*/ 2415654 h 2415654"/>
                <a:gd name="connsiteX124" fmla="*/ 928048 w 1897039"/>
                <a:gd name="connsiteY124" fmla="*/ 2402006 h 2415654"/>
                <a:gd name="connsiteX125" fmla="*/ 805218 w 1897039"/>
                <a:gd name="connsiteY125" fmla="*/ 2361063 h 2415654"/>
                <a:gd name="connsiteX126" fmla="*/ 668741 w 1897039"/>
                <a:gd name="connsiteY126" fmla="*/ 2320120 h 2415654"/>
                <a:gd name="connsiteX127" fmla="*/ 627797 w 1897039"/>
                <a:gd name="connsiteY127" fmla="*/ 2306472 h 2415654"/>
                <a:gd name="connsiteX128" fmla="*/ 504968 w 1897039"/>
                <a:gd name="connsiteY128" fmla="*/ 2251881 h 2415654"/>
                <a:gd name="connsiteX129" fmla="*/ 464024 w 1897039"/>
                <a:gd name="connsiteY129" fmla="*/ 2238233 h 2415654"/>
                <a:gd name="connsiteX130" fmla="*/ 382138 w 1897039"/>
                <a:gd name="connsiteY130" fmla="*/ 2183642 h 2415654"/>
                <a:gd name="connsiteX131" fmla="*/ 341194 w 1897039"/>
                <a:gd name="connsiteY131" fmla="*/ 2169994 h 2415654"/>
                <a:gd name="connsiteX132" fmla="*/ 259308 w 1897039"/>
                <a:gd name="connsiteY132" fmla="*/ 2115403 h 2415654"/>
                <a:gd name="connsiteX133" fmla="*/ 245660 w 1897039"/>
                <a:gd name="connsiteY133" fmla="*/ 2074460 h 2415654"/>
                <a:gd name="connsiteX134" fmla="*/ 191069 w 1897039"/>
                <a:gd name="connsiteY134" fmla="*/ 1992574 h 2415654"/>
                <a:gd name="connsiteX135" fmla="*/ 136478 w 1897039"/>
                <a:gd name="connsiteY135" fmla="*/ 1924335 h 2415654"/>
                <a:gd name="connsiteX136" fmla="*/ 81887 w 1897039"/>
                <a:gd name="connsiteY136" fmla="*/ 1842448 h 2415654"/>
                <a:gd name="connsiteX137" fmla="*/ 54591 w 1897039"/>
                <a:gd name="connsiteY137" fmla="*/ 1801505 h 2415654"/>
                <a:gd name="connsiteX138" fmla="*/ 27296 w 1897039"/>
                <a:gd name="connsiteY138" fmla="*/ 1719618 h 2415654"/>
                <a:gd name="connsiteX139" fmla="*/ 13648 w 1897039"/>
                <a:gd name="connsiteY139" fmla="*/ 1678675 h 2415654"/>
                <a:gd name="connsiteX140" fmla="*/ 0 w 1897039"/>
                <a:gd name="connsiteY140" fmla="*/ 1555845 h 2415654"/>
                <a:gd name="connsiteX141" fmla="*/ 27296 w 1897039"/>
                <a:gd name="connsiteY141" fmla="*/ 1228299 h 2415654"/>
                <a:gd name="connsiteX142" fmla="*/ 40944 w 1897039"/>
                <a:gd name="connsiteY142" fmla="*/ 1173708 h 2415654"/>
                <a:gd name="connsiteX143" fmla="*/ 68239 w 1897039"/>
                <a:gd name="connsiteY143" fmla="*/ 1091821 h 2415654"/>
                <a:gd name="connsiteX144" fmla="*/ 122830 w 1897039"/>
                <a:gd name="connsiteY144" fmla="*/ 1009935 h 2415654"/>
                <a:gd name="connsiteX145" fmla="*/ 150126 w 1897039"/>
                <a:gd name="connsiteY145" fmla="*/ 968991 h 2415654"/>
                <a:gd name="connsiteX146" fmla="*/ 177421 w 1897039"/>
                <a:gd name="connsiteY146" fmla="*/ 928048 h 2415654"/>
                <a:gd name="connsiteX147" fmla="*/ 218365 w 1897039"/>
                <a:gd name="connsiteY147" fmla="*/ 900753 h 2415654"/>
                <a:gd name="connsiteX148" fmla="*/ 245660 w 1897039"/>
                <a:gd name="connsiteY148" fmla="*/ 859809 h 2415654"/>
                <a:gd name="connsiteX149" fmla="*/ 313899 w 1897039"/>
                <a:gd name="connsiteY149" fmla="*/ 736980 h 2415654"/>
                <a:gd name="connsiteX150" fmla="*/ 436729 w 1897039"/>
                <a:gd name="connsiteY150" fmla="*/ 696036 h 2415654"/>
                <a:gd name="connsiteX151" fmla="*/ 477672 w 1897039"/>
                <a:gd name="connsiteY151" fmla="*/ 682388 h 2415654"/>
                <a:gd name="connsiteX152" fmla="*/ 614150 w 1897039"/>
                <a:gd name="connsiteY152" fmla="*/ 641445 h 2415654"/>
                <a:gd name="connsiteX153" fmla="*/ 655093 w 1897039"/>
                <a:gd name="connsiteY153" fmla="*/ 627797 h 2415654"/>
                <a:gd name="connsiteX154" fmla="*/ 736980 w 1897039"/>
                <a:gd name="connsiteY154" fmla="*/ 586854 h 2415654"/>
                <a:gd name="connsiteX155" fmla="*/ 1009935 w 1897039"/>
                <a:gd name="connsiteY155" fmla="*/ 573206 h 2415654"/>
                <a:gd name="connsiteX156" fmla="*/ 1050878 w 1897039"/>
                <a:gd name="connsiteY156" fmla="*/ 559559 h 2415654"/>
                <a:gd name="connsiteX157" fmla="*/ 1105469 w 1897039"/>
                <a:gd name="connsiteY157" fmla="*/ 436729 h 2415654"/>
                <a:gd name="connsiteX158" fmla="*/ 1119117 w 1897039"/>
                <a:gd name="connsiteY158" fmla="*/ 395785 h 2415654"/>
                <a:gd name="connsiteX159" fmla="*/ 1105469 w 1897039"/>
                <a:gd name="connsiteY159" fmla="*/ 0 h 241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Lst>
              <a:rect l="l" t="t" r="r" b="b"/>
              <a:pathLst>
                <a:path w="1897039" h="2415654">
                  <a:moveTo>
                    <a:pt x="1091821" y="1555845"/>
                  </a:moveTo>
                  <a:cubicBezTo>
                    <a:pt x="1077695" y="1552313"/>
                    <a:pt x="1003537" y="1540276"/>
                    <a:pt x="996287" y="1514902"/>
                  </a:cubicBezTo>
                  <a:cubicBezTo>
                    <a:pt x="989914" y="1492598"/>
                    <a:pt x="1004309" y="1469167"/>
                    <a:pt x="1009935" y="1446663"/>
                  </a:cubicBezTo>
                  <a:cubicBezTo>
                    <a:pt x="1013424" y="1432707"/>
                    <a:pt x="1013410" y="1415892"/>
                    <a:pt x="1023582" y="1405720"/>
                  </a:cubicBezTo>
                  <a:cubicBezTo>
                    <a:pt x="1046779" y="1382523"/>
                    <a:pt x="1105469" y="1351129"/>
                    <a:pt x="1105469" y="1351129"/>
                  </a:cubicBezTo>
                  <a:cubicBezTo>
                    <a:pt x="1108863" y="1351808"/>
                    <a:pt x="1200664" y="1367235"/>
                    <a:pt x="1214651" y="1378424"/>
                  </a:cubicBezTo>
                  <a:cubicBezTo>
                    <a:pt x="1227459" y="1388671"/>
                    <a:pt x="1232848" y="1405720"/>
                    <a:pt x="1241947" y="1419368"/>
                  </a:cubicBezTo>
                  <a:cubicBezTo>
                    <a:pt x="1246496" y="1433016"/>
                    <a:pt x="1249160" y="1447444"/>
                    <a:pt x="1255594" y="1460311"/>
                  </a:cubicBezTo>
                  <a:cubicBezTo>
                    <a:pt x="1262929" y="1474982"/>
                    <a:pt x="1281927" y="1484880"/>
                    <a:pt x="1282890" y="1501254"/>
                  </a:cubicBezTo>
                  <a:cubicBezTo>
                    <a:pt x="1286640" y="1564996"/>
                    <a:pt x="1280338" y="1629443"/>
                    <a:pt x="1269242" y="1692323"/>
                  </a:cubicBezTo>
                  <a:cubicBezTo>
                    <a:pt x="1266392" y="1708476"/>
                    <a:pt x="1255856" y="1724573"/>
                    <a:pt x="1241947" y="1733266"/>
                  </a:cubicBezTo>
                  <a:cubicBezTo>
                    <a:pt x="1217548" y="1748515"/>
                    <a:pt x="1160060" y="1760562"/>
                    <a:pt x="1160060" y="1760562"/>
                  </a:cubicBezTo>
                  <a:cubicBezTo>
                    <a:pt x="1091821" y="1756013"/>
                    <a:pt x="1022804" y="1758157"/>
                    <a:pt x="955344" y="1746914"/>
                  </a:cubicBezTo>
                  <a:cubicBezTo>
                    <a:pt x="892159" y="1736383"/>
                    <a:pt x="928595" y="1713477"/>
                    <a:pt x="900753" y="1678675"/>
                  </a:cubicBezTo>
                  <a:cubicBezTo>
                    <a:pt x="890506" y="1665867"/>
                    <a:pt x="873457" y="1660478"/>
                    <a:pt x="859809" y="1651380"/>
                  </a:cubicBezTo>
                  <a:cubicBezTo>
                    <a:pt x="797238" y="1557523"/>
                    <a:pt x="815591" y="1600615"/>
                    <a:pt x="791571" y="1528550"/>
                  </a:cubicBezTo>
                  <a:cubicBezTo>
                    <a:pt x="796120" y="1487607"/>
                    <a:pt x="798446" y="1446355"/>
                    <a:pt x="805218" y="1405720"/>
                  </a:cubicBezTo>
                  <a:cubicBezTo>
                    <a:pt x="807583" y="1391530"/>
                    <a:pt x="809879" y="1376011"/>
                    <a:pt x="818866" y="1364777"/>
                  </a:cubicBezTo>
                  <a:cubicBezTo>
                    <a:pt x="829113" y="1351969"/>
                    <a:pt x="846161" y="1346580"/>
                    <a:pt x="859809" y="1337481"/>
                  </a:cubicBezTo>
                  <a:cubicBezTo>
                    <a:pt x="864358" y="1323833"/>
                    <a:pt x="864470" y="1307772"/>
                    <a:pt x="873457" y="1296538"/>
                  </a:cubicBezTo>
                  <a:cubicBezTo>
                    <a:pt x="883704" y="1283730"/>
                    <a:pt x="902802" y="1280840"/>
                    <a:pt x="914400" y="1269242"/>
                  </a:cubicBezTo>
                  <a:cubicBezTo>
                    <a:pt x="925998" y="1257644"/>
                    <a:pt x="932597" y="1241947"/>
                    <a:pt x="941696" y="1228299"/>
                  </a:cubicBezTo>
                  <a:cubicBezTo>
                    <a:pt x="1059977" y="1232848"/>
                    <a:pt x="1178687" y="1230899"/>
                    <a:pt x="1296538" y="1241947"/>
                  </a:cubicBezTo>
                  <a:cubicBezTo>
                    <a:pt x="1325184" y="1244633"/>
                    <a:pt x="1378424" y="1269242"/>
                    <a:pt x="1378424" y="1269242"/>
                  </a:cubicBezTo>
                  <a:cubicBezTo>
                    <a:pt x="1439714" y="1330530"/>
                    <a:pt x="1413264" y="1291874"/>
                    <a:pt x="1446663" y="1392072"/>
                  </a:cubicBezTo>
                  <a:lnTo>
                    <a:pt x="1460311" y="1433015"/>
                  </a:lnTo>
                  <a:cubicBezTo>
                    <a:pt x="1455762" y="1519451"/>
                    <a:pt x="1456976" y="1606384"/>
                    <a:pt x="1446663" y="1692323"/>
                  </a:cubicBezTo>
                  <a:cubicBezTo>
                    <a:pt x="1443235" y="1720890"/>
                    <a:pt x="1428466" y="1746914"/>
                    <a:pt x="1419368" y="1774209"/>
                  </a:cubicBezTo>
                  <a:cubicBezTo>
                    <a:pt x="1411932" y="1796518"/>
                    <a:pt x="1400704" y="1842171"/>
                    <a:pt x="1378424" y="1856096"/>
                  </a:cubicBezTo>
                  <a:cubicBezTo>
                    <a:pt x="1354026" y="1871345"/>
                    <a:pt x="1323833" y="1874293"/>
                    <a:pt x="1296538" y="1883391"/>
                  </a:cubicBezTo>
                  <a:lnTo>
                    <a:pt x="1255594" y="1897039"/>
                  </a:lnTo>
                  <a:cubicBezTo>
                    <a:pt x="1223142" y="1907856"/>
                    <a:pt x="1194335" y="1918622"/>
                    <a:pt x="1160060" y="1924335"/>
                  </a:cubicBezTo>
                  <a:cubicBezTo>
                    <a:pt x="1123882" y="1930365"/>
                    <a:pt x="1087272" y="1933434"/>
                    <a:pt x="1050878" y="1937983"/>
                  </a:cubicBezTo>
                  <a:cubicBezTo>
                    <a:pt x="996287" y="1933434"/>
                    <a:pt x="939887" y="1938997"/>
                    <a:pt x="887105" y="1924335"/>
                  </a:cubicBezTo>
                  <a:cubicBezTo>
                    <a:pt x="855497" y="1915555"/>
                    <a:pt x="832514" y="1887941"/>
                    <a:pt x="805218" y="1869744"/>
                  </a:cubicBezTo>
                  <a:lnTo>
                    <a:pt x="764275" y="1842448"/>
                  </a:lnTo>
                  <a:cubicBezTo>
                    <a:pt x="755177" y="1828800"/>
                    <a:pt x="748578" y="1813103"/>
                    <a:pt x="736980" y="1801505"/>
                  </a:cubicBezTo>
                  <a:cubicBezTo>
                    <a:pt x="725381" y="1789906"/>
                    <a:pt x="704730" y="1788119"/>
                    <a:pt x="696036" y="1774209"/>
                  </a:cubicBezTo>
                  <a:cubicBezTo>
                    <a:pt x="680787" y="1749811"/>
                    <a:pt x="677839" y="1719618"/>
                    <a:pt x="668741" y="1692323"/>
                  </a:cubicBezTo>
                  <a:lnTo>
                    <a:pt x="641445" y="1610436"/>
                  </a:lnTo>
                  <a:cubicBezTo>
                    <a:pt x="636896" y="1596788"/>
                    <a:pt x="631286" y="1583449"/>
                    <a:pt x="627797" y="1569493"/>
                  </a:cubicBezTo>
                  <a:lnTo>
                    <a:pt x="614150" y="1514902"/>
                  </a:lnTo>
                  <a:cubicBezTo>
                    <a:pt x="618699" y="1437565"/>
                    <a:pt x="620088" y="1359977"/>
                    <a:pt x="627797" y="1282890"/>
                  </a:cubicBezTo>
                  <a:cubicBezTo>
                    <a:pt x="629228" y="1268575"/>
                    <a:pt x="632458" y="1253181"/>
                    <a:pt x="641445" y="1241947"/>
                  </a:cubicBezTo>
                  <a:cubicBezTo>
                    <a:pt x="651692" y="1229139"/>
                    <a:pt x="668740" y="1223750"/>
                    <a:pt x="682388" y="1214651"/>
                  </a:cubicBezTo>
                  <a:cubicBezTo>
                    <a:pt x="686937" y="1201003"/>
                    <a:pt x="685864" y="1183880"/>
                    <a:pt x="696036" y="1173708"/>
                  </a:cubicBezTo>
                  <a:cubicBezTo>
                    <a:pt x="706209" y="1163535"/>
                    <a:pt x="724113" y="1166494"/>
                    <a:pt x="736980" y="1160060"/>
                  </a:cubicBezTo>
                  <a:cubicBezTo>
                    <a:pt x="816731" y="1120185"/>
                    <a:pt x="738823" y="1141987"/>
                    <a:pt x="818866" y="1119117"/>
                  </a:cubicBezTo>
                  <a:cubicBezTo>
                    <a:pt x="833418" y="1114959"/>
                    <a:pt x="897075" y="1101446"/>
                    <a:pt x="914400" y="1091821"/>
                  </a:cubicBezTo>
                  <a:cubicBezTo>
                    <a:pt x="943077" y="1075889"/>
                    <a:pt x="996287" y="1037230"/>
                    <a:pt x="996287" y="1037230"/>
                  </a:cubicBezTo>
                  <a:cubicBezTo>
                    <a:pt x="1110018" y="1041779"/>
                    <a:pt x="1223911" y="1043307"/>
                    <a:pt x="1337481" y="1050878"/>
                  </a:cubicBezTo>
                  <a:cubicBezTo>
                    <a:pt x="1361108" y="1052453"/>
                    <a:pt x="1434162" y="1071637"/>
                    <a:pt x="1460311" y="1078174"/>
                  </a:cubicBezTo>
                  <a:cubicBezTo>
                    <a:pt x="1469409" y="1091822"/>
                    <a:pt x="1476008" y="1107519"/>
                    <a:pt x="1487606" y="1119117"/>
                  </a:cubicBezTo>
                  <a:cubicBezTo>
                    <a:pt x="1499205" y="1130715"/>
                    <a:pt x="1518303" y="1133604"/>
                    <a:pt x="1528550" y="1146412"/>
                  </a:cubicBezTo>
                  <a:cubicBezTo>
                    <a:pt x="1537537" y="1157646"/>
                    <a:pt x="1535763" y="1174489"/>
                    <a:pt x="1542197" y="1187356"/>
                  </a:cubicBezTo>
                  <a:cubicBezTo>
                    <a:pt x="1549532" y="1202027"/>
                    <a:pt x="1562831" y="1213310"/>
                    <a:pt x="1569493" y="1228299"/>
                  </a:cubicBezTo>
                  <a:cubicBezTo>
                    <a:pt x="1595438" y="1286676"/>
                    <a:pt x="1594557" y="1309200"/>
                    <a:pt x="1610436" y="1364777"/>
                  </a:cubicBezTo>
                  <a:cubicBezTo>
                    <a:pt x="1649598" y="1501843"/>
                    <a:pt x="1595062" y="1289635"/>
                    <a:pt x="1637732" y="1460311"/>
                  </a:cubicBezTo>
                  <a:cubicBezTo>
                    <a:pt x="1649045" y="1641310"/>
                    <a:pt x="1661889" y="1658136"/>
                    <a:pt x="1637732" y="1815153"/>
                  </a:cubicBezTo>
                  <a:cubicBezTo>
                    <a:pt x="1635544" y="1829372"/>
                    <a:pt x="1628036" y="1842264"/>
                    <a:pt x="1624084" y="1856096"/>
                  </a:cubicBezTo>
                  <a:cubicBezTo>
                    <a:pt x="1610739" y="1902802"/>
                    <a:pt x="1606037" y="1956030"/>
                    <a:pt x="1569493" y="1992574"/>
                  </a:cubicBezTo>
                  <a:cubicBezTo>
                    <a:pt x="1557895" y="2004172"/>
                    <a:pt x="1541151" y="2009369"/>
                    <a:pt x="1528550" y="2019869"/>
                  </a:cubicBezTo>
                  <a:cubicBezTo>
                    <a:pt x="1513722" y="2032225"/>
                    <a:pt x="1503665" y="2050106"/>
                    <a:pt x="1487606" y="2060812"/>
                  </a:cubicBezTo>
                  <a:cubicBezTo>
                    <a:pt x="1475636" y="2068792"/>
                    <a:pt x="1459530" y="2068026"/>
                    <a:pt x="1446663" y="2074460"/>
                  </a:cubicBezTo>
                  <a:cubicBezTo>
                    <a:pt x="1406022" y="2094781"/>
                    <a:pt x="1410518" y="2109685"/>
                    <a:pt x="1364777" y="2115403"/>
                  </a:cubicBezTo>
                  <a:cubicBezTo>
                    <a:pt x="1305920" y="2122760"/>
                    <a:pt x="1246496" y="2124502"/>
                    <a:pt x="1187356" y="2129051"/>
                  </a:cubicBezTo>
                  <a:cubicBezTo>
                    <a:pt x="1164610" y="2133600"/>
                    <a:pt x="1141496" y="2136596"/>
                    <a:pt x="1119117" y="2142699"/>
                  </a:cubicBezTo>
                  <a:cubicBezTo>
                    <a:pt x="1091359" y="2150269"/>
                    <a:pt x="1037230" y="2169994"/>
                    <a:pt x="1037230" y="2169994"/>
                  </a:cubicBezTo>
                  <a:cubicBezTo>
                    <a:pt x="1019033" y="2165445"/>
                    <a:pt x="1000605" y="2161737"/>
                    <a:pt x="982639" y="2156347"/>
                  </a:cubicBezTo>
                  <a:cubicBezTo>
                    <a:pt x="955081" y="2148079"/>
                    <a:pt x="928048" y="2138150"/>
                    <a:pt x="900753" y="2129051"/>
                  </a:cubicBezTo>
                  <a:cubicBezTo>
                    <a:pt x="887105" y="2124502"/>
                    <a:pt x="873766" y="2118892"/>
                    <a:pt x="859809" y="2115403"/>
                  </a:cubicBezTo>
                  <a:cubicBezTo>
                    <a:pt x="841612" y="2110854"/>
                    <a:pt x="823253" y="2106909"/>
                    <a:pt x="805218" y="2101756"/>
                  </a:cubicBezTo>
                  <a:cubicBezTo>
                    <a:pt x="791386" y="2097804"/>
                    <a:pt x="778231" y="2091597"/>
                    <a:pt x="764275" y="2088108"/>
                  </a:cubicBezTo>
                  <a:cubicBezTo>
                    <a:pt x="741771" y="2082482"/>
                    <a:pt x="718415" y="2080563"/>
                    <a:pt x="696036" y="2074460"/>
                  </a:cubicBezTo>
                  <a:cubicBezTo>
                    <a:pt x="668278" y="2066890"/>
                    <a:pt x="641445" y="2056263"/>
                    <a:pt x="614150" y="2047165"/>
                  </a:cubicBezTo>
                  <a:lnTo>
                    <a:pt x="573206" y="2033517"/>
                  </a:lnTo>
                  <a:cubicBezTo>
                    <a:pt x="549186" y="1961453"/>
                    <a:pt x="567538" y="2004542"/>
                    <a:pt x="504968" y="1910687"/>
                  </a:cubicBezTo>
                  <a:lnTo>
                    <a:pt x="477672" y="1869744"/>
                  </a:lnTo>
                  <a:cubicBezTo>
                    <a:pt x="468573" y="1856096"/>
                    <a:pt x="464025" y="1837898"/>
                    <a:pt x="450377" y="1828800"/>
                  </a:cubicBezTo>
                  <a:lnTo>
                    <a:pt x="409433" y="1801505"/>
                  </a:lnTo>
                  <a:cubicBezTo>
                    <a:pt x="400335" y="1787857"/>
                    <a:pt x="393736" y="1772160"/>
                    <a:pt x="382138" y="1760562"/>
                  </a:cubicBezTo>
                  <a:cubicBezTo>
                    <a:pt x="370539" y="1748963"/>
                    <a:pt x="351441" y="1746074"/>
                    <a:pt x="341194" y="1733266"/>
                  </a:cubicBezTo>
                  <a:cubicBezTo>
                    <a:pt x="332207" y="1722033"/>
                    <a:pt x="333981" y="1705190"/>
                    <a:pt x="327547" y="1692323"/>
                  </a:cubicBezTo>
                  <a:cubicBezTo>
                    <a:pt x="320212" y="1677652"/>
                    <a:pt x="309350" y="1665028"/>
                    <a:pt x="300251" y="1651380"/>
                  </a:cubicBezTo>
                  <a:cubicBezTo>
                    <a:pt x="279903" y="1488599"/>
                    <a:pt x="278304" y="1529651"/>
                    <a:pt x="300251" y="1310185"/>
                  </a:cubicBezTo>
                  <a:cubicBezTo>
                    <a:pt x="301682" y="1295870"/>
                    <a:pt x="307465" y="1282109"/>
                    <a:pt x="313899" y="1269242"/>
                  </a:cubicBezTo>
                  <a:cubicBezTo>
                    <a:pt x="342332" y="1212375"/>
                    <a:pt x="361664" y="1214653"/>
                    <a:pt x="423081" y="1173708"/>
                  </a:cubicBezTo>
                  <a:lnTo>
                    <a:pt x="464024" y="1146412"/>
                  </a:lnTo>
                  <a:cubicBezTo>
                    <a:pt x="482221" y="1119117"/>
                    <a:pt x="508241" y="1095647"/>
                    <a:pt x="518615" y="1064526"/>
                  </a:cubicBezTo>
                  <a:cubicBezTo>
                    <a:pt x="523164" y="1050878"/>
                    <a:pt x="525277" y="1036159"/>
                    <a:pt x="532263" y="1023583"/>
                  </a:cubicBezTo>
                  <a:cubicBezTo>
                    <a:pt x="548195" y="994906"/>
                    <a:pt x="559558" y="959893"/>
                    <a:pt x="586854" y="941696"/>
                  </a:cubicBezTo>
                  <a:lnTo>
                    <a:pt x="668741" y="887105"/>
                  </a:lnTo>
                  <a:lnTo>
                    <a:pt x="709684" y="859809"/>
                  </a:lnTo>
                  <a:cubicBezTo>
                    <a:pt x="714233" y="846161"/>
                    <a:pt x="714500" y="830222"/>
                    <a:pt x="723332" y="818866"/>
                  </a:cubicBezTo>
                  <a:cubicBezTo>
                    <a:pt x="747031" y="788396"/>
                    <a:pt x="805218" y="736980"/>
                    <a:pt x="805218" y="736980"/>
                  </a:cubicBezTo>
                  <a:cubicBezTo>
                    <a:pt x="864487" y="746857"/>
                    <a:pt x="898111" y="751556"/>
                    <a:pt x="955344" y="764275"/>
                  </a:cubicBezTo>
                  <a:cubicBezTo>
                    <a:pt x="973654" y="768344"/>
                    <a:pt x="991969" y="772533"/>
                    <a:pt x="1009935" y="777923"/>
                  </a:cubicBezTo>
                  <a:cubicBezTo>
                    <a:pt x="1037493" y="786190"/>
                    <a:pt x="1064526" y="796120"/>
                    <a:pt x="1091821" y="805218"/>
                  </a:cubicBezTo>
                  <a:lnTo>
                    <a:pt x="1132765" y="818866"/>
                  </a:lnTo>
                  <a:cubicBezTo>
                    <a:pt x="1160060" y="809768"/>
                    <a:pt x="1187356" y="782473"/>
                    <a:pt x="1214651" y="791571"/>
                  </a:cubicBezTo>
                  <a:cubicBezTo>
                    <a:pt x="1298173" y="819410"/>
                    <a:pt x="1221475" y="796819"/>
                    <a:pt x="1364777" y="818866"/>
                  </a:cubicBezTo>
                  <a:cubicBezTo>
                    <a:pt x="1387704" y="822393"/>
                    <a:pt x="1410193" y="828364"/>
                    <a:pt x="1433015" y="832514"/>
                  </a:cubicBezTo>
                  <a:cubicBezTo>
                    <a:pt x="1460241" y="837464"/>
                    <a:pt x="1488056" y="839451"/>
                    <a:pt x="1514902" y="846162"/>
                  </a:cubicBezTo>
                  <a:lnTo>
                    <a:pt x="1637732" y="887105"/>
                  </a:lnTo>
                  <a:lnTo>
                    <a:pt x="1678675" y="900753"/>
                  </a:lnTo>
                  <a:lnTo>
                    <a:pt x="1760562" y="1023583"/>
                  </a:lnTo>
                  <a:cubicBezTo>
                    <a:pt x="1769660" y="1037231"/>
                    <a:pt x="1782670" y="1048965"/>
                    <a:pt x="1787857" y="1064526"/>
                  </a:cubicBezTo>
                  <a:lnTo>
                    <a:pt x="1828800" y="1187356"/>
                  </a:lnTo>
                  <a:lnTo>
                    <a:pt x="1842448" y="1228299"/>
                  </a:lnTo>
                  <a:cubicBezTo>
                    <a:pt x="1846997" y="1260144"/>
                    <a:pt x="1852337" y="1291885"/>
                    <a:pt x="1856096" y="1323833"/>
                  </a:cubicBezTo>
                  <a:cubicBezTo>
                    <a:pt x="1865534" y="1404053"/>
                    <a:pt x="1866443" y="1465929"/>
                    <a:pt x="1883391" y="1542197"/>
                  </a:cubicBezTo>
                  <a:cubicBezTo>
                    <a:pt x="1886512" y="1556241"/>
                    <a:pt x="1892490" y="1569493"/>
                    <a:pt x="1897039" y="1583141"/>
                  </a:cubicBezTo>
                  <a:cubicBezTo>
                    <a:pt x="1892490" y="1637732"/>
                    <a:pt x="1890186" y="1692557"/>
                    <a:pt x="1883391" y="1746914"/>
                  </a:cubicBezTo>
                  <a:cubicBezTo>
                    <a:pt x="1881065" y="1765526"/>
                    <a:pt x="1873422" y="1783112"/>
                    <a:pt x="1869744" y="1801505"/>
                  </a:cubicBezTo>
                  <a:cubicBezTo>
                    <a:pt x="1864317" y="1828640"/>
                    <a:pt x="1859329" y="1855909"/>
                    <a:pt x="1856096" y="1883391"/>
                  </a:cubicBezTo>
                  <a:cubicBezTo>
                    <a:pt x="1850225" y="1933295"/>
                    <a:pt x="1849554" y="1983774"/>
                    <a:pt x="1842448" y="2033517"/>
                  </a:cubicBezTo>
                  <a:cubicBezTo>
                    <a:pt x="1840413" y="2047758"/>
                    <a:pt x="1837787" y="2063226"/>
                    <a:pt x="1828800" y="2074460"/>
                  </a:cubicBezTo>
                  <a:cubicBezTo>
                    <a:pt x="1818553" y="2087268"/>
                    <a:pt x="1801505" y="2092657"/>
                    <a:pt x="1787857" y="2101756"/>
                  </a:cubicBezTo>
                  <a:cubicBezTo>
                    <a:pt x="1731611" y="2186126"/>
                    <a:pt x="1794063" y="2103821"/>
                    <a:pt x="1719618" y="2169994"/>
                  </a:cubicBezTo>
                  <a:cubicBezTo>
                    <a:pt x="1690767" y="2195640"/>
                    <a:pt x="1659145" y="2219763"/>
                    <a:pt x="1637732" y="2251881"/>
                  </a:cubicBezTo>
                  <a:cubicBezTo>
                    <a:pt x="1628633" y="2265529"/>
                    <a:pt x="1622780" y="2282023"/>
                    <a:pt x="1610436" y="2292824"/>
                  </a:cubicBezTo>
                  <a:cubicBezTo>
                    <a:pt x="1545311" y="2349808"/>
                    <a:pt x="1523974" y="2348940"/>
                    <a:pt x="1446663" y="2374711"/>
                  </a:cubicBezTo>
                  <a:cubicBezTo>
                    <a:pt x="1433015" y="2379260"/>
                    <a:pt x="1419910" y="2385994"/>
                    <a:pt x="1405720" y="2388359"/>
                  </a:cubicBezTo>
                  <a:cubicBezTo>
                    <a:pt x="1247416" y="2414741"/>
                    <a:pt x="1351457" y="2400381"/>
                    <a:pt x="1091821" y="2415654"/>
                  </a:cubicBezTo>
                  <a:cubicBezTo>
                    <a:pt x="1037230" y="2411105"/>
                    <a:pt x="982083" y="2411012"/>
                    <a:pt x="928048" y="2402006"/>
                  </a:cubicBezTo>
                  <a:cubicBezTo>
                    <a:pt x="887107" y="2395183"/>
                    <a:pt x="846160" y="2371299"/>
                    <a:pt x="805218" y="2361063"/>
                  </a:cubicBezTo>
                  <a:cubicBezTo>
                    <a:pt x="722715" y="2340437"/>
                    <a:pt x="768420" y="2353346"/>
                    <a:pt x="668741" y="2320120"/>
                  </a:cubicBezTo>
                  <a:cubicBezTo>
                    <a:pt x="655093" y="2315571"/>
                    <a:pt x="639767" y="2314452"/>
                    <a:pt x="627797" y="2306472"/>
                  </a:cubicBezTo>
                  <a:cubicBezTo>
                    <a:pt x="562915" y="2263218"/>
                    <a:pt x="602414" y="2284363"/>
                    <a:pt x="504968" y="2251881"/>
                  </a:cubicBezTo>
                  <a:cubicBezTo>
                    <a:pt x="491320" y="2247332"/>
                    <a:pt x="475994" y="2246213"/>
                    <a:pt x="464024" y="2238233"/>
                  </a:cubicBezTo>
                  <a:cubicBezTo>
                    <a:pt x="436729" y="2220036"/>
                    <a:pt x="413260" y="2194016"/>
                    <a:pt x="382138" y="2183642"/>
                  </a:cubicBezTo>
                  <a:cubicBezTo>
                    <a:pt x="368490" y="2179093"/>
                    <a:pt x="353770" y="2176981"/>
                    <a:pt x="341194" y="2169994"/>
                  </a:cubicBezTo>
                  <a:cubicBezTo>
                    <a:pt x="312517" y="2154062"/>
                    <a:pt x="259308" y="2115403"/>
                    <a:pt x="259308" y="2115403"/>
                  </a:cubicBezTo>
                  <a:cubicBezTo>
                    <a:pt x="254759" y="2101755"/>
                    <a:pt x="252646" y="2087036"/>
                    <a:pt x="245660" y="2074460"/>
                  </a:cubicBezTo>
                  <a:cubicBezTo>
                    <a:pt x="229728" y="2045783"/>
                    <a:pt x="191069" y="1992574"/>
                    <a:pt x="191069" y="1992574"/>
                  </a:cubicBezTo>
                  <a:cubicBezTo>
                    <a:pt x="160334" y="1900369"/>
                    <a:pt x="202959" y="2000313"/>
                    <a:pt x="136478" y="1924335"/>
                  </a:cubicBezTo>
                  <a:cubicBezTo>
                    <a:pt x="114876" y="1899647"/>
                    <a:pt x="100084" y="1869744"/>
                    <a:pt x="81887" y="1842448"/>
                  </a:cubicBezTo>
                  <a:lnTo>
                    <a:pt x="54591" y="1801505"/>
                  </a:lnTo>
                  <a:lnTo>
                    <a:pt x="27296" y="1719618"/>
                  </a:lnTo>
                  <a:lnTo>
                    <a:pt x="13648" y="1678675"/>
                  </a:lnTo>
                  <a:cubicBezTo>
                    <a:pt x="9099" y="1637732"/>
                    <a:pt x="0" y="1597040"/>
                    <a:pt x="0" y="1555845"/>
                  </a:cubicBezTo>
                  <a:cubicBezTo>
                    <a:pt x="0" y="1397407"/>
                    <a:pt x="657" y="1348171"/>
                    <a:pt x="27296" y="1228299"/>
                  </a:cubicBezTo>
                  <a:cubicBezTo>
                    <a:pt x="31365" y="1209989"/>
                    <a:pt x="35554" y="1191674"/>
                    <a:pt x="40944" y="1173708"/>
                  </a:cubicBezTo>
                  <a:cubicBezTo>
                    <a:pt x="49212" y="1146149"/>
                    <a:pt x="52279" y="1115761"/>
                    <a:pt x="68239" y="1091821"/>
                  </a:cubicBezTo>
                  <a:lnTo>
                    <a:pt x="122830" y="1009935"/>
                  </a:lnTo>
                  <a:lnTo>
                    <a:pt x="150126" y="968991"/>
                  </a:lnTo>
                  <a:cubicBezTo>
                    <a:pt x="159224" y="955343"/>
                    <a:pt x="163773" y="937146"/>
                    <a:pt x="177421" y="928048"/>
                  </a:cubicBezTo>
                  <a:lnTo>
                    <a:pt x="218365" y="900753"/>
                  </a:lnTo>
                  <a:cubicBezTo>
                    <a:pt x="227463" y="887105"/>
                    <a:pt x="238325" y="874480"/>
                    <a:pt x="245660" y="859809"/>
                  </a:cubicBezTo>
                  <a:cubicBezTo>
                    <a:pt x="264887" y="821355"/>
                    <a:pt x="262263" y="754192"/>
                    <a:pt x="313899" y="736980"/>
                  </a:cubicBezTo>
                  <a:lnTo>
                    <a:pt x="436729" y="696036"/>
                  </a:lnTo>
                  <a:cubicBezTo>
                    <a:pt x="450377" y="691487"/>
                    <a:pt x="463716" y="685877"/>
                    <a:pt x="477672" y="682388"/>
                  </a:cubicBezTo>
                  <a:cubicBezTo>
                    <a:pt x="560175" y="661763"/>
                    <a:pt x="514470" y="674672"/>
                    <a:pt x="614150" y="641445"/>
                  </a:cubicBezTo>
                  <a:cubicBezTo>
                    <a:pt x="627798" y="636896"/>
                    <a:pt x="643123" y="635777"/>
                    <a:pt x="655093" y="627797"/>
                  </a:cubicBezTo>
                  <a:cubicBezTo>
                    <a:pt x="680626" y="610775"/>
                    <a:pt x="704490" y="589679"/>
                    <a:pt x="736980" y="586854"/>
                  </a:cubicBezTo>
                  <a:cubicBezTo>
                    <a:pt x="827736" y="578962"/>
                    <a:pt x="918950" y="577755"/>
                    <a:pt x="1009935" y="573206"/>
                  </a:cubicBezTo>
                  <a:cubicBezTo>
                    <a:pt x="1023583" y="568657"/>
                    <a:pt x="1039645" y="568546"/>
                    <a:pt x="1050878" y="559559"/>
                  </a:cubicBezTo>
                  <a:cubicBezTo>
                    <a:pt x="1080371" y="535965"/>
                    <a:pt x="1097128" y="461751"/>
                    <a:pt x="1105469" y="436729"/>
                  </a:cubicBezTo>
                  <a:lnTo>
                    <a:pt x="1119117" y="395785"/>
                  </a:lnTo>
                  <a:cubicBezTo>
                    <a:pt x="1103078" y="91048"/>
                    <a:pt x="1105469" y="223033"/>
                    <a:pt x="1105469" y="0"/>
                  </a:cubicBezTo>
                </a:path>
              </a:pathLst>
            </a:cu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8" name="Vrije vorm 7"/>
            <p:cNvSpPr/>
            <p:nvPr/>
          </p:nvSpPr>
          <p:spPr>
            <a:xfrm>
              <a:off x="7014949" y="5295331"/>
              <a:ext cx="464024" cy="795886"/>
            </a:xfrm>
            <a:custGeom>
              <a:avLst/>
              <a:gdLst>
                <a:gd name="connsiteX0" fmla="*/ 464024 w 464024"/>
                <a:gd name="connsiteY0" fmla="*/ 0 h 795886"/>
                <a:gd name="connsiteX1" fmla="*/ 382138 w 464024"/>
                <a:gd name="connsiteY1" fmla="*/ 27296 h 795886"/>
                <a:gd name="connsiteX2" fmla="*/ 341194 w 464024"/>
                <a:gd name="connsiteY2" fmla="*/ 54591 h 795886"/>
                <a:gd name="connsiteX3" fmla="*/ 300251 w 464024"/>
                <a:gd name="connsiteY3" fmla="*/ 68239 h 795886"/>
                <a:gd name="connsiteX4" fmla="*/ 204717 w 464024"/>
                <a:gd name="connsiteY4" fmla="*/ 95535 h 795886"/>
                <a:gd name="connsiteX5" fmla="*/ 163773 w 464024"/>
                <a:gd name="connsiteY5" fmla="*/ 122830 h 795886"/>
                <a:gd name="connsiteX6" fmla="*/ 136478 w 464024"/>
                <a:gd name="connsiteY6" fmla="*/ 163773 h 795886"/>
                <a:gd name="connsiteX7" fmla="*/ 95535 w 464024"/>
                <a:gd name="connsiteY7" fmla="*/ 204717 h 795886"/>
                <a:gd name="connsiteX8" fmla="*/ 81887 w 464024"/>
                <a:gd name="connsiteY8" fmla="*/ 245660 h 795886"/>
                <a:gd name="connsiteX9" fmla="*/ 54591 w 464024"/>
                <a:gd name="connsiteY9" fmla="*/ 286603 h 795886"/>
                <a:gd name="connsiteX10" fmla="*/ 27296 w 464024"/>
                <a:gd name="connsiteY10" fmla="*/ 450376 h 795886"/>
                <a:gd name="connsiteX11" fmla="*/ 0 w 464024"/>
                <a:gd name="connsiteY11" fmla="*/ 559559 h 795886"/>
                <a:gd name="connsiteX12" fmla="*/ 13648 w 464024"/>
                <a:gd name="connsiteY12" fmla="*/ 696036 h 795886"/>
                <a:gd name="connsiteX13" fmla="*/ 27296 w 464024"/>
                <a:gd name="connsiteY13" fmla="*/ 736979 h 795886"/>
                <a:gd name="connsiteX14" fmla="*/ 40944 w 464024"/>
                <a:gd name="connsiteY14" fmla="*/ 791570 h 795886"/>
                <a:gd name="connsiteX15" fmla="*/ 40944 w 464024"/>
                <a:gd name="connsiteY15" fmla="*/ 777923 h 795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024" h="795886">
                  <a:moveTo>
                    <a:pt x="464024" y="0"/>
                  </a:moveTo>
                  <a:cubicBezTo>
                    <a:pt x="436729" y="9099"/>
                    <a:pt x="406078" y="11337"/>
                    <a:pt x="382138" y="27296"/>
                  </a:cubicBezTo>
                  <a:cubicBezTo>
                    <a:pt x="368490" y="36394"/>
                    <a:pt x="355865" y="47256"/>
                    <a:pt x="341194" y="54591"/>
                  </a:cubicBezTo>
                  <a:cubicBezTo>
                    <a:pt x="328327" y="61025"/>
                    <a:pt x="314083" y="64287"/>
                    <a:pt x="300251" y="68239"/>
                  </a:cubicBezTo>
                  <a:cubicBezTo>
                    <a:pt x="279842" y="74070"/>
                    <a:pt x="226534" y="84627"/>
                    <a:pt x="204717" y="95535"/>
                  </a:cubicBezTo>
                  <a:cubicBezTo>
                    <a:pt x="190046" y="102870"/>
                    <a:pt x="177421" y="113732"/>
                    <a:pt x="163773" y="122830"/>
                  </a:cubicBezTo>
                  <a:cubicBezTo>
                    <a:pt x="154675" y="136478"/>
                    <a:pt x="146978" y="151172"/>
                    <a:pt x="136478" y="163773"/>
                  </a:cubicBezTo>
                  <a:cubicBezTo>
                    <a:pt x="124122" y="178601"/>
                    <a:pt x="106241" y="188658"/>
                    <a:pt x="95535" y="204717"/>
                  </a:cubicBezTo>
                  <a:cubicBezTo>
                    <a:pt x="87555" y="216687"/>
                    <a:pt x="88321" y="232793"/>
                    <a:pt x="81887" y="245660"/>
                  </a:cubicBezTo>
                  <a:cubicBezTo>
                    <a:pt x="74551" y="260331"/>
                    <a:pt x="63690" y="272955"/>
                    <a:pt x="54591" y="286603"/>
                  </a:cubicBezTo>
                  <a:cubicBezTo>
                    <a:pt x="21266" y="386585"/>
                    <a:pt x="61580" y="256102"/>
                    <a:pt x="27296" y="450376"/>
                  </a:cubicBezTo>
                  <a:cubicBezTo>
                    <a:pt x="20776" y="487320"/>
                    <a:pt x="0" y="559559"/>
                    <a:pt x="0" y="559559"/>
                  </a:cubicBezTo>
                  <a:cubicBezTo>
                    <a:pt x="4549" y="605051"/>
                    <a:pt x="6696" y="650848"/>
                    <a:pt x="13648" y="696036"/>
                  </a:cubicBezTo>
                  <a:cubicBezTo>
                    <a:pt x="15836" y="710255"/>
                    <a:pt x="23344" y="723147"/>
                    <a:pt x="27296" y="736979"/>
                  </a:cubicBezTo>
                  <a:cubicBezTo>
                    <a:pt x="32449" y="755014"/>
                    <a:pt x="35012" y="773775"/>
                    <a:pt x="40944" y="791570"/>
                  </a:cubicBezTo>
                  <a:cubicBezTo>
                    <a:pt x="42383" y="795886"/>
                    <a:pt x="40944" y="782472"/>
                    <a:pt x="40944" y="777923"/>
                  </a:cubicBezTo>
                </a:path>
              </a:pathLst>
            </a:cu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9" name="Vrije vorm 8"/>
            <p:cNvSpPr/>
            <p:nvPr/>
          </p:nvSpPr>
          <p:spPr>
            <a:xfrm>
              <a:off x="5281684" y="4473385"/>
              <a:ext cx="764274" cy="276036"/>
            </a:xfrm>
            <a:custGeom>
              <a:avLst/>
              <a:gdLst>
                <a:gd name="connsiteX0" fmla="*/ 764274 w 764274"/>
                <a:gd name="connsiteY0" fmla="*/ 276036 h 276036"/>
                <a:gd name="connsiteX1" fmla="*/ 750626 w 764274"/>
                <a:gd name="connsiteY1" fmla="*/ 221445 h 276036"/>
                <a:gd name="connsiteX2" fmla="*/ 696035 w 764274"/>
                <a:gd name="connsiteY2" fmla="*/ 139558 h 276036"/>
                <a:gd name="connsiteX3" fmla="*/ 532262 w 764274"/>
                <a:gd name="connsiteY3" fmla="*/ 57672 h 276036"/>
                <a:gd name="connsiteX4" fmla="*/ 491319 w 764274"/>
                <a:gd name="connsiteY4" fmla="*/ 44024 h 276036"/>
                <a:gd name="connsiteX5" fmla="*/ 450376 w 764274"/>
                <a:gd name="connsiteY5" fmla="*/ 30376 h 276036"/>
                <a:gd name="connsiteX6" fmla="*/ 0 w 764274"/>
                <a:gd name="connsiteY6" fmla="*/ 16728 h 276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4274" h="276036">
                  <a:moveTo>
                    <a:pt x="764274" y="276036"/>
                  </a:moveTo>
                  <a:cubicBezTo>
                    <a:pt x="759725" y="257839"/>
                    <a:pt x="759014" y="238222"/>
                    <a:pt x="750626" y="221445"/>
                  </a:cubicBezTo>
                  <a:cubicBezTo>
                    <a:pt x="735955" y="192103"/>
                    <a:pt x="723331" y="157755"/>
                    <a:pt x="696035" y="139558"/>
                  </a:cubicBezTo>
                  <a:cubicBezTo>
                    <a:pt x="590207" y="69006"/>
                    <a:pt x="645272" y="95342"/>
                    <a:pt x="532262" y="57672"/>
                  </a:cubicBezTo>
                  <a:lnTo>
                    <a:pt x="491319" y="44024"/>
                  </a:lnTo>
                  <a:cubicBezTo>
                    <a:pt x="477671" y="39475"/>
                    <a:pt x="464617" y="32410"/>
                    <a:pt x="450376" y="30376"/>
                  </a:cubicBezTo>
                  <a:cubicBezTo>
                    <a:pt x="237749" y="0"/>
                    <a:pt x="387009" y="16728"/>
                    <a:pt x="0" y="16728"/>
                  </a:cubicBezTo>
                </a:path>
              </a:pathLst>
            </a:cu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10" name="Vrije vorm 9"/>
            <p:cNvSpPr/>
            <p:nvPr/>
          </p:nvSpPr>
          <p:spPr>
            <a:xfrm>
              <a:off x="7818252" y="4213329"/>
              <a:ext cx="998202" cy="399614"/>
            </a:xfrm>
            <a:custGeom>
              <a:avLst/>
              <a:gdLst>
                <a:gd name="connsiteX0" fmla="*/ 15563 w 998202"/>
                <a:gd name="connsiteY0" fmla="*/ 31125 h 399614"/>
                <a:gd name="connsiteX1" fmla="*/ 56506 w 998202"/>
                <a:gd name="connsiteY1" fmla="*/ 113011 h 399614"/>
                <a:gd name="connsiteX2" fmla="*/ 83802 w 998202"/>
                <a:gd name="connsiteY2" fmla="*/ 153955 h 399614"/>
                <a:gd name="connsiteX3" fmla="*/ 138393 w 998202"/>
                <a:gd name="connsiteY3" fmla="*/ 276784 h 399614"/>
                <a:gd name="connsiteX4" fmla="*/ 192984 w 998202"/>
                <a:gd name="connsiteY4" fmla="*/ 331375 h 399614"/>
                <a:gd name="connsiteX5" fmla="*/ 233927 w 998202"/>
                <a:gd name="connsiteY5" fmla="*/ 372319 h 399614"/>
                <a:gd name="connsiteX6" fmla="*/ 274870 w 998202"/>
                <a:gd name="connsiteY6" fmla="*/ 385967 h 399614"/>
                <a:gd name="connsiteX7" fmla="*/ 465939 w 998202"/>
                <a:gd name="connsiteY7" fmla="*/ 399614 h 399614"/>
                <a:gd name="connsiteX8" fmla="*/ 998202 w 998202"/>
                <a:gd name="connsiteY8" fmla="*/ 385967 h 399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8202" h="399614">
                  <a:moveTo>
                    <a:pt x="15563" y="31125"/>
                  </a:moveTo>
                  <a:cubicBezTo>
                    <a:pt x="93790" y="148466"/>
                    <a:pt x="0" y="0"/>
                    <a:pt x="56506" y="113011"/>
                  </a:cubicBezTo>
                  <a:cubicBezTo>
                    <a:pt x="63842" y="127682"/>
                    <a:pt x="74703" y="140307"/>
                    <a:pt x="83802" y="153955"/>
                  </a:cubicBezTo>
                  <a:cubicBezTo>
                    <a:pt x="116284" y="251402"/>
                    <a:pt x="95137" y="211902"/>
                    <a:pt x="138393" y="276784"/>
                  </a:cubicBezTo>
                  <a:cubicBezTo>
                    <a:pt x="164390" y="354774"/>
                    <a:pt x="130594" y="289781"/>
                    <a:pt x="192984" y="331375"/>
                  </a:cubicBezTo>
                  <a:cubicBezTo>
                    <a:pt x="209043" y="342081"/>
                    <a:pt x="217868" y="361613"/>
                    <a:pt x="233927" y="372319"/>
                  </a:cubicBezTo>
                  <a:cubicBezTo>
                    <a:pt x="245897" y="380299"/>
                    <a:pt x="260583" y="384286"/>
                    <a:pt x="274870" y="385967"/>
                  </a:cubicBezTo>
                  <a:cubicBezTo>
                    <a:pt x="338285" y="393427"/>
                    <a:pt x="402249" y="395065"/>
                    <a:pt x="465939" y="399614"/>
                  </a:cubicBezTo>
                  <a:cubicBezTo>
                    <a:pt x="643354" y="394819"/>
                    <a:pt x="820723" y="385967"/>
                    <a:pt x="998202" y="385967"/>
                  </a:cubicBezTo>
                </a:path>
              </a:pathLst>
            </a:cu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grpSp>
      <p:sp>
        <p:nvSpPr>
          <p:cNvPr id="20" name="Lijntoelichting 1 19"/>
          <p:cNvSpPr/>
          <p:nvPr/>
        </p:nvSpPr>
        <p:spPr>
          <a:xfrm>
            <a:off x="5724128" y="3645024"/>
            <a:ext cx="2520280" cy="1584176"/>
          </a:xfrm>
          <a:prstGeom prst="borderCallout1">
            <a:avLst>
              <a:gd name="adj1" fmla="val 18750"/>
              <a:gd name="adj2" fmla="val -8333"/>
              <a:gd name="adj3" fmla="val 46279"/>
              <a:gd name="adj4" fmla="val -3833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Tekstvak 21"/>
          <p:cNvSpPr txBox="1"/>
          <p:nvPr/>
        </p:nvSpPr>
        <p:spPr>
          <a:xfrm>
            <a:off x="5868144" y="3717032"/>
            <a:ext cx="2232248" cy="1477328"/>
          </a:xfrm>
          <a:prstGeom prst="rect">
            <a:avLst/>
          </a:prstGeom>
          <a:noFill/>
        </p:spPr>
        <p:txBody>
          <a:bodyPr wrap="square" rtlCol="0">
            <a:spAutoFit/>
          </a:bodyPr>
          <a:lstStyle/>
          <a:p>
            <a:r>
              <a:rPr lang="nl-NL" dirty="0" smtClean="0"/>
              <a:t>Hof van Eden, waar eerst één stroom ontspringt, die zich verderop vertakt in vier stromen.</a:t>
            </a:r>
            <a:endParaRPr lang="nl-NL" dirty="0"/>
          </a:p>
        </p:txBody>
      </p:sp>
      <p:cxnSp>
        <p:nvCxnSpPr>
          <p:cNvPr id="28" name="Rechte verbindingslijn 27"/>
          <p:cNvCxnSpPr>
            <a:stCxn id="9" idx="6"/>
            <a:endCxn id="12" idx="1"/>
          </p:cNvCxnSpPr>
          <p:nvPr/>
        </p:nvCxnSpPr>
        <p:spPr>
          <a:xfrm>
            <a:off x="1979712" y="4755173"/>
            <a:ext cx="72008" cy="77983"/>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755422"/>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b="1" dirty="0" smtClean="0">
                <a:solidFill>
                  <a:srgbClr val="C00000"/>
                </a:solidFill>
              </a:rPr>
              <a:t>Onderbouwing vanuit de Schrift:</a:t>
            </a:r>
            <a:endParaRPr lang="nl-NL" sz="2000" dirty="0" smtClean="0">
              <a:solidFill>
                <a:srgbClr val="C00000"/>
              </a:solidFill>
            </a:endParaRPr>
          </a:p>
          <a:p>
            <a:pPr>
              <a:buFont typeface="Wingdings" pitchFamily="2" charset="2"/>
              <a:buChar char="§"/>
            </a:pPr>
            <a:r>
              <a:rPr lang="nl-NL" sz="2000" dirty="0" smtClean="0">
                <a:solidFill>
                  <a:srgbClr val="C00000"/>
                </a:solidFill>
              </a:rPr>
              <a:t>  de watermassa’s tijdens de zondvloed</a:t>
            </a:r>
          </a:p>
          <a:p>
            <a:pPr>
              <a:buFont typeface="Wingdings" pitchFamily="2" charset="2"/>
              <a:buChar char="§"/>
            </a:pPr>
            <a:endParaRPr lang="nl-NL" sz="2000" dirty="0" smtClean="0">
              <a:solidFill>
                <a:srgbClr val="C00000"/>
              </a:solidFill>
            </a:endParaRPr>
          </a:p>
          <a:p>
            <a:r>
              <a:rPr lang="nl-NL" sz="2000" dirty="0" smtClean="0"/>
              <a:t>In Genesis 7:11 en in Genesis 7:19-20 staat het volgende:</a:t>
            </a:r>
          </a:p>
          <a:p>
            <a:endParaRPr lang="nl-NL" sz="2000" dirty="0" smtClean="0">
              <a:solidFill>
                <a:srgbClr val="C00000"/>
              </a:solidFill>
            </a:endParaRPr>
          </a:p>
          <a:p>
            <a:r>
              <a:rPr lang="nl-NL" sz="2000" dirty="0" smtClean="0">
                <a:solidFill>
                  <a:srgbClr val="00B0F0"/>
                </a:solidFill>
              </a:rPr>
              <a:t>In het zeshonderdste jaar van </a:t>
            </a:r>
            <a:r>
              <a:rPr lang="nl-NL" sz="2000" dirty="0" err="1" smtClean="0">
                <a:solidFill>
                  <a:srgbClr val="00B0F0"/>
                </a:solidFill>
              </a:rPr>
              <a:t>Noachs</a:t>
            </a:r>
            <a:r>
              <a:rPr lang="nl-NL" sz="2000" dirty="0" smtClean="0">
                <a:solidFill>
                  <a:srgbClr val="00B0F0"/>
                </a:solidFill>
              </a:rPr>
              <a:t>  leven, op de zeventiende dag van de tweede maand, braken alle bronnen van de machtige oervloed open en werden de sluizen van de hemel opengezet.</a:t>
            </a:r>
          </a:p>
          <a:p>
            <a:endParaRPr lang="nl-NL" sz="2000" dirty="0" smtClean="0">
              <a:solidFill>
                <a:srgbClr val="00B0F0"/>
              </a:solidFill>
            </a:endParaRPr>
          </a:p>
          <a:p>
            <a:r>
              <a:rPr lang="nl-NL" sz="2000" dirty="0" smtClean="0">
                <a:solidFill>
                  <a:srgbClr val="00B0F0"/>
                </a:solidFill>
              </a:rPr>
              <a:t>Het water bleef voortdurend toenemen, zelfs de hoogste bergen kwamen onder water te staan. Tot vijftien el (8 meter) daarboven reikte het water, de bergen stonden helemaal onder.</a:t>
            </a:r>
            <a:br>
              <a:rPr lang="nl-NL" sz="2000" dirty="0" smtClean="0">
                <a:solidFill>
                  <a:srgbClr val="00B0F0"/>
                </a:solidFill>
              </a:rPr>
            </a:br>
            <a:r>
              <a:rPr lang="nl-NL" sz="2000" dirty="0" smtClean="0">
                <a:solidFill>
                  <a:srgbClr val="00B0F0"/>
                </a:solidFill>
              </a:rPr>
              <a:t/>
            </a:r>
            <a:br>
              <a:rPr lang="nl-NL" sz="2000" dirty="0" smtClean="0">
                <a:solidFill>
                  <a:srgbClr val="00B0F0"/>
                </a:solidFill>
              </a:rPr>
            </a:br>
            <a:r>
              <a:rPr lang="nl-NL" sz="2000" dirty="0" smtClean="0"/>
              <a:t>De hoeveelheid water dat tijdens de zondvloed de wereld heeft overspoeld, is mee afhankelijk van de hoogte van de hoogste bergen.</a:t>
            </a:r>
            <a:br>
              <a:rPr lang="nl-NL" sz="2000" dirty="0" smtClean="0"/>
            </a:br>
            <a:r>
              <a:rPr lang="nl-NL" sz="2000" dirty="0" smtClean="0"/>
              <a:t>Hoe hoog waren de hoogste bergen vóór de zondvloed?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63198"/>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dirty="0" smtClean="0"/>
              <a:t>Volgens een voorspelling (waar ik later bij de geschiedbeschrijving op terugkom) is het water niet hoger geweest dan 70 m.</a:t>
            </a:r>
          </a:p>
          <a:p>
            <a:r>
              <a:rPr lang="nl-NL" sz="2000" dirty="0" smtClean="0"/>
              <a:t>Uitgaande van het Bijbelse gegeven dat het water 8 m boven de hoogste toppen heeft gestaan, zouden de hoogste bergen vóór de zondvloed niet hoger zijn geweest dan 62 m.</a:t>
            </a:r>
          </a:p>
          <a:p>
            <a:endParaRPr lang="nl-NL" sz="2000" dirty="0" smtClean="0"/>
          </a:p>
          <a:p>
            <a:r>
              <a:rPr lang="nl-NL" sz="2000" dirty="0" smtClean="0"/>
              <a:t>Als een gevolg van het idee, dat het paradijs tijdens de zondvloed in veiligheid is gebracht, zie ik een afgeknotte bipiramide ontstaan.</a:t>
            </a:r>
          </a:p>
          <a:p>
            <a:r>
              <a:rPr lang="nl-NL" sz="2000" dirty="0" smtClean="0"/>
              <a:t>De aardkorst scheurt, water vermengd zich met kokend lava en stijgt daarna op als gloeiende stoom. Deze stoom verspreidt zich in de atmosfeer, koelt af en slaat neer als intense regen.</a:t>
            </a:r>
          </a:p>
          <a:p>
            <a:endParaRPr lang="nl-NL" sz="2000" dirty="0" smtClean="0"/>
          </a:p>
          <a:p>
            <a:r>
              <a:rPr lang="nl-NL" sz="2000" dirty="0" smtClean="0"/>
              <a:t>Door de afknotting raakt de bipiramide uit balans, gaat draaien en onder druk van de zwaartekracht krijgt de aarde zijn huidige bolvorm.</a:t>
            </a:r>
          </a:p>
          <a:p>
            <a:r>
              <a:rPr lang="nl-NL" sz="2000" dirty="0" smtClean="0"/>
              <a:t>Hierdoor ontstaan vele breuklijnen, waarbij eveneens gigantische hoeveelheden stoom de lucht in worden geblazen. Ook die stoom condenseert en valt terug op aarde. </a:t>
            </a:r>
            <a:r>
              <a:rPr lang="nl-NL" sz="2000" dirty="0" smtClean="0">
                <a:solidFill>
                  <a:srgbClr val="C00000"/>
                </a:solidFill>
              </a:rPr>
              <a:t>De sluizen van de hemel hebben zich geopend.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1754326"/>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dirty="0" smtClean="0"/>
              <a:t>Verder veronderstel ik, dat bij de bipiramide het water zich geconcentreerd heeft aan de onderkant, en dat de bovenzijde bestaan heeft uit één landmassa met diverse binnenmeren. Dit op basis van Genesis 1:9-10.</a:t>
            </a:r>
            <a:endParaRPr lang="nl-NL" dirty="0" smtClean="0"/>
          </a:p>
        </p:txBody>
      </p:sp>
      <p:pic>
        <p:nvPicPr>
          <p:cNvPr id="3" name="Picture 5" descr="C:\Users\Nico\Pictures\Afbeeldingen paradijsthese\imagesCALQ347H.jpg"/>
          <p:cNvPicPr>
            <a:picLocks noChangeAspect="1" noChangeArrowheads="1"/>
          </p:cNvPicPr>
          <p:nvPr/>
        </p:nvPicPr>
        <p:blipFill>
          <a:blip r:embed="rId3" cstate="print"/>
          <a:srcRect/>
          <a:stretch>
            <a:fillRect/>
          </a:stretch>
        </p:blipFill>
        <p:spPr bwMode="auto">
          <a:xfrm>
            <a:off x="467544" y="2852936"/>
            <a:ext cx="3528392" cy="3240360"/>
          </a:xfrm>
          <a:prstGeom prst="rect">
            <a:avLst/>
          </a:prstGeom>
          <a:noFill/>
        </p:spPr>
      </p:pic>
      <p:sp>
        <p:nvSpPr>
          <p:cNvPr id="5" name="Vrije vorm 4"/>
          <p:cNvSpPr/>
          <p:nvPr/>
        </p:nvSpPr>
        <p:spPr>
          <a:xfrm>
            <a:off x="2142699" y="3603009"/>
            <a:ext cx="122829" cy="253277"/>
          </a:xfrm>
          <a:custGeom>
            <a:avLst/>
            <a:gdLst>
              <a:gd name="connsiteX0" fmla="*/ 0 w 122829"/>
              <a:gd name="connsiteY0" fmla="*/ 0 h 253277"/>
              <a:gd name="connsiteX1" fmla="*/ 0 w 122829"/>
              <a:gd name="connsiteY1" fmla="*/ 0 h 253277"/>
              <a:gd name="connsiteX2" fmla="*/ 81886 w 122829"/>
              <a:gd name="connsiteY2" fmla="*/ 95534 h 253277"/>
              <a:gd name="connsiteX3" fmla="*/ 95534 w 122829"/>
              <a:gd name="connsiteY3" fmla="*/ 136478 h 253277"/>
              <a:gd name="connsiteX4" fmla="*/ 122829 w 122829"/>
              <a:gd name="connsiteY4" fmla="*/ 177421 h 253277"/>
              <a:gd name="connsiteX5" fmla="*/ 54591 w 122829"/>
              <a:gd name="connsiteY5" fmla="*/ 232012 h 253277"/>
              <a:gd name="connsiteX6" fmla="*/ 0 w 122829"/>
              <a:gd name="connsiteY6" fmla="*/ 150125 h 253277"/>
              <a:gd name="connsiteX7" fmla="*/ 13647 w 122829"/>
              <a:gd name="connsiteY7" fmla="*/ 81887 h 253277"/>
              <a:gd name="connsiteX8" fmla="*/ 0 w 122829"/>
              <a:gd name="connsiteY8" fmla="*/ 0 h 25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29" h="253277">
                <a:moveTo>
                  <a:pt x="0" y="0"/>
                </a:moveTo>
                <a:lnTo>
                  <a:pt x="0" y="0"/>
                </a:lnTo>
                <a:cubicBezTo>
                  <a:pt x="27295" y="31845"/>
                  <a:pt x="57834" y="61174"/>
                  <a:pt x="81886" y="95534"/>
                </a:cubicBezTo>
                <a:cubicBezTo>
                  <a:pt x="90136" y="107320"/>
                  <a:pt x="89100" y="123611"/>
                  <a:pt x="95534" y="136478"/>
                </a:cubicBezTo>
                <a:cubicBezTo>
                  <a:pt x="102869" y="151149"/>
                  <a:pt x="113731" y="163773"/>
                  <a:pt x="122829" y="177421"/>
                </a:cubicBezTo>
                <a:cubicBezTo>
                  <a:pt x="118034" y="184613"/>
                  <a:pt x="84362" y="253277"/>
                  <a:pt x="54591" y="232012"/>
                </a:cubicBezTo>
                <a:cubicBezTo>
                  <a:pt x="27896" y="212944"/>
                  <a:pt x="0" y="150125"/>
                  <a:pt x="0" y="150125"/>
                </a:cubicBezTo>
                <a:cubicBezTo>
                  <a:pt x="4549" y="127379"/>
                  <a:pt x="8021" y="104391"/>
                  <a:pt x="13647" y="81887"/>
                </a:cubicBezTo>
                <a:cubicBezTo>
                  <a:pt x="28734" y="21539"/>
                  <a:pt x="2274" y="13648"/>
                  <a:pt x="0"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Vrije vorm 5"/>
          <p:cNvSpPr/>
          <p:nvPr/>
        </p:nvSpPr>
        <p:spPr>
          <a:xfrm>
            <a:off x="2340938" y="3971499"/>
            <a:ext cx="265784" cy="251760"/>
          </a:xfrm>
          <a:custGeom>
            <a:avLst/>
            <a:gdLst>
              <a:gd name="connsiteX0" fmla="*/ 265784 w 265784"/>
              <a:gd name="connsiteY0" fmla="*/ 122829 h 251760"/>
              <a:gd name="connsiteX1" fmla="*/ 88363 w 265784"/>
              <a:gd name="connsiteY1" fmla="*/ 0 h 251760"/>
              <a:gd name="connsiteX2" fmla="*/ 33772 w 265784"/>
              <a:gd name="connsiteY2" fmla="*/ 177420 h 251760"/>
              <a:gd name="connsiteX3" fmla="*/ 61068 w 265784"/>
              <a:gd name="connsiteY3" fmla="*/ 218364 h 251760"/>
              <a:gd name="connsiteX4" fmla="*/ 142955 w 265784"/>
              <a:gd name="connsiteY4" fmla="*/ 245659 h 251760"/>
              <a:gd name="connsiteX5" fmla="*/ 238489 w 265784"/>
              <a:gd name="connsiteY5" fmla="*/ 232011 h 251760"/>
              <a:gd name="connsiteX6" fmla="*/ 265784 w 265784"/>
              <a:gd name="connsiteY6" fmla="*/ 150125 h 251760"/>
              <a:gd name="connsiteX7" fmla="*/ 265784 w 265784"/>
              <a:gd name="connsiteY7" fmla="*/ 122829 h 2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784" h="251760">
                <a:moveTo>
                  <a:pt x="265784" y="122829"/>
                </a:moveTo>
                <a:lnTo>
                  <a:pt x="88363" y="0"/>
                </a:lnTo>
                <a:cubicBezTo>
                  <a:pt x="23405" y="90942"/>
                  <a:pt x="0" y="76102"/>
                  <a:pt x="33772" y="177420"/>
                </a:cubicBezTo>
                <a:cubicBezTo>
                  <a:pt x="38959" y="192981"/>
                  <a:pt x="47158" y="209671"/>
                  <a:pt x="61068" y="218364"/>
                </a:cubicBezTo>
                <a:cubicBezTo>
                  <a:pt x="85467" y="233613"/>
                  <a:pt x="142955" y="245659"/>
                  <a:pt x="142955" y="245659"/>
                </a:cubicBezTo>
                <a:cubicBezTo>
                  <a:pt x="174800" y="241110"/>
                  <a:pt x="213097" y="251760"/>
                  <a:pt x="238489" y="232011"/>
                </a:cubicBezTo>
                <a:cubicBezTo>
                  <a:pt x="261200" y="214347"/>
                  <a:pt x="265784" y="150125"/>
                  <a:pt x="265784" y="150125"/>
                </a:cubicBezTo>
                <a:lnTo>
                  <a:pt x="265784" y="122829"/>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Vrije vorm 6"/>
          <p:cNvSpPr/>
          <p:nvPr/>
        </p:nvSpPr>
        <p:spPr>
          <a:xfrm>
            <a:off x="1843796" y="4162567"/>
            <a:ext cx="162425" cy="286603"/>
          </a:xfrm>
          <a:custGeom>
            <a:avLst/>
            <a:gdLst>
              <a:gd name="connsiteX0" fmla="*/ 39595 w 162425"/>
              <a:gd name="connsiteY0" fmla="*/ 0 h 286603"/>
              <a:gd name="connsiteX1" fmla="*/ 39595 w 162425"/>
              <a:gd name="connsiteY1" fmla="*/ 0 h 286603"/>
              <a:gd name="connsiteX2" fmla="*/ 135129 w 162425"/>
              <a:gd name="connsiteY2" fmla="*/ 68239 h 286603"/>
              <a:gd name="connsiteX3" fmla="*/ 148777 w 162425"/>
              <a:gd name="connsiteY3" fmla="*/ 109182 h 286603"/>
              <a:gd name="connsiteX4" fmla="*/ 162425 w 162425"/>
              <a:gd name="connsiteY4" fmla="*/ 218364 h 286603"/>
              <a:gd name="connsiteX5" fmla="*/ 148777 w 162425"/>
              <a:gd name="connsiteY5" fmla="*/ 259308 h 286603"/>
              <a:gd name="connsiteX6" fmla="*/ 66891 w 162425"/>
              <a:gd name="connsiteY6" fmla="*/ 286603 h 286603"/>
              <a:gd name="connsiteX7" fmla="*/ 25947 w 162425"/>
              <a:gd name="connsiteY7" fmla="*/ 259308 h 286603"/>
              <a:gd name="connsiteX8" fmla="*/ 25947 w 162425"/>
              <a:gd name="connsiteY8" fmla="*/ 95534 h 286603"/>
              <a:gd name="connsiteX9" fmla="*/ 39595 w 162425"/>
              <a:gd name="connsiteY9" fmla="*/ 0 h 286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2425" h="286603">
                <a:moveTo>
                  <a:pt x="39595" y="0"/>
                </a:moveTo>
                <a:lnTo>
                  <a:pt x="39595" y="0"/>
                </a:lnTo>
                <a:cubicBezTo>
                  <a:pt x="71440" y="22746"/>
                  <a:pt x="107457" y="40567"/>
                  <a:pt x="135129" y="68239"/>
                </a:cubicBezTo>
                <a:cubicBezTo>
                  <a:pt x="145301" y="78411"/>
                  <a:pt x="146204" y="95028"/>
                  <a:pt x="148777" y="109182"/>
                </a:cubicBezTo>
                <a:cubicBezTo>
                  <a:pt x="155338" y="145268"/>
                  <a:pt x="157876" y="181970"/>
                  <a:pt x="162425" y="218364"/>
                </a:cubicBezTo>
                <a:cubicBezTo>
                  <a:pt x="157876" y="232012"/>
                  <a:pt x="160484" y="250946"/>
                  <a:pt x="148777" y="259308"/>
                </a:cubicBezTo>
                <a:cubicBezTo>
                  <a:pt x="125364" y="276031"/>
                  <a:pt x="66891" y="286603"/>
                  <a:pt x="66891" y="286603"/>
                </a:cubicBezTo>
                <a:cubicBezTo>
                  <a:pt x="53243" y="277505"/>
                  <a:pt x="34085" y="273549"/>
                  <a:pt x="25947" y="259308"/>
                </a:cubicBezTo>
                <a:cubicBezTo>
                  <a:pt x="0" y="213901"/>
                  <a:pt x="17329" y="138627"/>
                  <a:pt x="25947" y="95534"/>
                </a:cubicBezTo>
                <a:cubicBezTo>
                  <a:pt x="41034" y="20099"/>
                  <a:pt x="37320" y="15922"/>
                  <a:pt x="39595"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Vrije vorm 7"/>
          <p:cNvSpPr/>
          <p:nvPr/>
        </p:nvSpPr>
        <p:spPr>
          <a:xfrm>
            <a:off x="2851597" y="4418014"/>
            <a:ext cx="127400" cy="235873"/>
          </a:xfrm>
          <a:custGeom>
            <a:avLst/>
            <a:gdLst>
              <a:gd name="connsiteX0" fmla="*/ 69024 w 127400"/>
              <a:gd name="connsiteY0" fmla="*/ 31156 h 235873"/>
              <a:gd name="connsiteX1" fmla="*/ 69024 w 127400"/>
              <a:gd name="connsiteY1" fmla="*/ 31156 h 235873"/>
              <a:gd name="connsiteX2" fmla="*/ 123615 w 127400"/>
              <a:gd name="connsiteY2" fmla="*/ 140338 h 235873"/>
              <a:gd name="connsiteX3" fmla="*/ 109967 w 127400"/>
              <a:gd name="connsiteY3" fmla="*/ 181282 h 235873"/>
              <a:gd name="connsiteX4" fmla="*/ 41728 w 127400"/>
              <a:gd name="connsiteY4" fmla="*/ 235873 h 235873"/>
              <a:gd name="connsiteX5" fmla="*/ 28081 w 127400"/>
              <a:gd name="connsiteY5" fmla="*/ 99395 h 235873"/>
              <a:gd name="connsiteX6" fmla="*/ 69024 w 127400"/>
              <a:gd name="connsiteY6" fmla="*/ 31156 h 235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400" h="235873">
                <a:moveTo>
                  <a:pt x="69024" y="31156"/>
                </a:moveTo>
                <a:lnTo>
                  <a:pt x="69024" y="31156"/>
                </a:lnTo>
                <a:cubicBezTo>
                  <a:pt x="87221" y="67550"/>
                  <a:pt x="112909" y="101082"/>
                  <a:pt x="123615" y="140338"/>
                </a:cubicBezTo>
                <a:cubicBezTo>
                  <a:pt x="127400" y="154217"/>
                  <a:pt x="116401" y="168415"/>
                  <a:pt x="109967" y="181282"/>
                </a:cubicBezTo>
                <a:cubicBezTo>
                  <a:pt x="85274" y="230668"/>
                  <a:pt x="88951" y="220132"/>
                  <a:pt x="41728" y="235873"/>
                </a:cubicBezTo>
                <a:cubicBezTo>
                  <a:pt x="2766" y="177428"/>
                  <a:pt x="0" y="192997"/>
                  <a:pt x="28081" y="99395"/>
                </a:cubicBezTo>
                <a:cubicBezTo>
                  <a:pt x="57899" y="0"/>
                  <a:pt x="62200" y="42529"/>
                  <a:pt x="69024" y="31156"/>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Vrije vorm 8"/>
          <p:cNvSpPr/>
          <p:nvPr/>
        </p:nvSpPr>
        <p:spPr>
          <a:xfrm>
            <a:off x="1364776" y="4963469"/>
            <a:ext cx="1897039" cy="823182"/>
          </a:xfrm>
          <a:custGeom>
            <a:avLst/>
            <a:gdLst>
              <a:gd name="connsiteX0" fmla="*/ 0 w 1897039"/>
              <a:gd name="connsiteY0" fmla="*/ 4316 h 823182"/>
              <a:gd name="connsiteX1" fmla="*/ 0 w 1897039"/>
              <a:gd name="connsiteY1" fmla="*/ 4316 h 823182"/>
              <a:gd name="connsiteX2" fmla="*/ 1282890 w 1897039"/>
              <a:gd name="connsiteY2" fmla="*/ 31612 h 823182"/>
              <a:gd name="connsiteX3" fmla="*/ 1897039 w 1897039"/>
              <a:gd name="connsiteY3" fmla="*/ 17964 h 823182"/>
              <a:gd name="connsiteX4" fmla="*/ 1774209 w 1897039"/>
              <a:gd name="connsiteY4" fmla="*/ 99850 h 823182"/>
              <a:gd name="connsiteX5" fmla="*/ 1733266 w 1897039"/>
              <a:gd name="connsiteY5" fmla="*/ 127146 h 823182"/>
              <a:gd name="connsiteX6" fmla="*/ 1637731 w 1897039"/>
              <a:gd name="connsiteY6" fmla="*/ 236328 h 823182"/>
              <a:gd name="connsiteX7" fmla="*/ 1583140 w 1897039"/>
              <a:gd name="connsiteY7" fmla="*/ 318215 h 823182"/>
              <a:gd name="connsiteX8" fmla="*/ 1569493 w 1897039"/>
              <a:gd name="connsiteY8" fmla="*/ 359158 h 823182"/>
              <a:gd name="connsiteX9" fmla="*/ 1487606 w 1897039"/>
              <a:gd name="connsiteY9" fmla="*/ 400101 h 823182"/>
              <a:gd name="connsiteX10" fmla="*/ 1446663 w 1897039"/>
              <a:gd name="connsiteY10" fmla="*/ 427397 h 823182"/>
              <a:gd name="connsiteX11" fmla="*/ 1364776 w 1897039"/>
              <a:gd name="connsiteY11" fmla="*/ 454692 h 823182"/>
              <a:gd name="connsiteX12" fmla="*/ 1323833 w 1897039"/>
              <a:gd name="connsiteY12" fmla="*/ 481988 h 823182"/>
              <a:gd name="connsiteX13" fmla="*/ 1241946 w 1897039"/>
              <a:gd name="connsiteY13" fmla="*/ 509283 h 823182"/>
              <a:gd name="connsiteX14" fmla="*/ 1173708 w 1897039"/>
              <a:gd name="connsiteY14" fmla="*/ 577522 h 823182"/>
              <a:gd name="connsiteX15" fmla="*/ 1132764 w 1897039"/>
              <a:gd name="connsiteY15" fmla="*/ 604818 h 823182"/>
              <a:gd name="connsiteX16" fmla="*/ 1037230 w 1897039"/>
              <a:gd name="connsiteY16" fmla="*/ 700352 h 823182"/>
              <a:gd name="connsiteX17" fmla="*/ 955343 w 1897039"/>
              <a:gd name="connsiteY17" fmla="*/ 754943 h 823182"/>
              <a:gd name="connsiteX18" fmla="*/ 914400 w 1897039"/>
              <a:gd name="connsiteY18" fmla="*/ 782238 h 823182"/>
              <a:gd name="connsiteX19" fmla="*/ 832514 w 1897039"/>
              <a:gd name="connsiteY19" fmla="*/ 823182 h 823182"/>
              <a:gd name="connsiteX20" fmla="*/ 709684 w 1897039"/>
              <a:gd name="connsiteY20" fmla="*/ 714000 h 823182"/>
              <a:gd name="connsiteX21" fmla="*/ 641445 w 1897039"/>
              <a:gd name="connsiteY21" fmla="*/ 659409 h 823182"/>
              <a:gd name="connsiteX22" fmla="*/ 586854 w 1897039"/>
              <a:gd name="connsiteY22" fmla="*/ 577522 h 823182"/>
              <a:gd name="connsiteX23" fmla="*/ 559558 w 1897039"/>
              <a:gd name="connsiteY23" fmla="*/ 536579 h 823182"/>
              <a:gd name="connsiteX24" fmla="*/ 518615 w 1897039"/>
              <a:gd name="connsiteY24" fmla="*/ 495635 h 823182"/>
              <a:gd name="connsiteX25" fmla="*/ 504967 w 1897039"/>
              <a:gd name="connsiteY25" fmla="*/ 454692 h 823182"/>
              <a:gd name="connsiteX26" fmla="*/ 423081 w 1897039"/>
              <a:gd name="connsiteY26" fmla="*/ 372806 h 823182"/>
              <a:gd name="connsiteX27" fmla="*/ 395785 w 1897039"/>
              <a:gd name="connsiteY27" fmla="*/ 331862 h 823182"/>
              <a:gd name="connsiteX28" fmla="*/ 354842 w 1897039"/>
              <a:gd name="connsiteY28" fmla="*/ 304567 h 823182"/>
              <a:gd name="connsiteX29" fmla="*/ 272955 w 1897039"/>
              <a:gd name="connsiteY29" fmla="*/ 277271 h 823182"/>
              <a:gd name="connsiteX30" fmla="*/ 150125 w 1897039"/>
              <a:gd name="connsiteY30" fmla="*/ 195385 h 823182"/>
              <a:gd name="connsiteX31" fmla="*/ 109182 w 1897039"/>
              <a:gd name="connsiteY31" fmla="*/ 168089 h 823182"/>
              <a:gd name="connsiteX32" fmla="*/ 81887 w 1897039"/>
              <a:gd name="connsiteY32" fmla="*/ 72555 h 823182"/>
              <a:gd name="connsiteX33" fmla="*/ 40943 w 1897039"/>
              <a:gd name="connsiteY33" fmla="*/ 45259 h 823182"/>
              <a:gd name="connsiteX34" fmla="*/ 0 w 1897039"/>
              <a:gd name="connsiteY34" fmla="*/ 4316 h 8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897039" h="823182">
                <a:moveTo>
                  <a:pt x="0" y="4316"/>
                </a:moveTo>
                <a:lnTo>
                  <a:pt x="0" y="4316"/>
                </a:lnTo>
                <a:cubicBezTo>
                  <a:pt x="493629" y="59165"/>
                  <a:pt x="208829" y="31612"/>
                  <a:pt x="1282890" y="31612"/>
                </a:cubicBezTo>
                <a:cubicBezTo>
                  <a:pt x="1487657" y="31612"/>
                  <a:pt x="1692323" y="22513"/>
                  <a:pt x="1897039" y="17964"/>
                </a:cubicBezTo>
                <a:lnTo>
                  <a:pt x="1774209" y="99850"/>
                </a:lnTo>
                <a:lnTo>
                  <a:pt x="1733266" y="127146"/>
                </a:lnTo>
                <a:cubicBezTo>
                  <a:pt x="1669576" y="222680"/>
                  <a:pt x="1705970" y="190835"/>
                  <a:pt x="1637731" y="236328"/>
                </a:cubicBezTo>
                <a:cubicBezTo>
                  <a:pt x="1619534" y="263624"/>
                  <a:pt x="1593513" y="287093"/>
                  <a:pt x="1583140" y="318215"/>
                </a:cubicBezTo>
                <a:cubicBezTo>
                  <a:pt x="1578591" y="331863"/>
                  <a:pt x="1578480" y="347925"/>
                  <a:pt x="1569493" y="359158"/>
                </a:cubicBezTo>
                <a:cubicBezTo>
                  <a:pt x="1543419" y="391750"/>
                  <a:pt x="1520570" y="383619"/>
                  <a:pt x="1487606" y="400101"/>
                </a:cubicBezTo>
                <a:cubicBezTo>
                  <a:pt x="1472935" y="407437"/>
                  <a:pt x="1461652" y="420735"/>
                  <a:pt x="1446663" y="427397"/>
                </a:cubicBezTo>
                <a:cubicBezTo>
                  <a:pt x="1420371" y="439082"/>
                  <a:pt x="1364776" y="454692"/>
                  <a:pt x="1364776" y="454692"/>
                </a:cubicBezTo>
                <a:cubicBezTo>
                  <a:pt x="1351128" y="463791"/>
                  <a:pt x="1338822" y="475326"/>
                  <a:pt x="1323833" y="481988"/>
                </a:cubicBezTo>
                <a:cubicBezTo>
                  <a:pt x="1297541" y="493673"/>
                  <a:pt x="1241946" y="509283"/>
                  <a:pt x="1241946" y="509283"/>
                </a:cubicBezTo>
                <a:cubicBezTo>
                  <a:pt x="1132760" y="582075"/>
                  <a:pt x="1264696" y="486534"/>
                  <a:pt x="1173708" y="577522"/>
                </a:cubicBezTo>
                <a:cubicBezTo>
                  <a:pt x="1162109" y="589121"/>
                  <a:pt x="1146412" y="595719"/>
                  <a:pt x="1132764" y="604818"/>
                </a:cubicBezTo>
                <a:cubicBezTo>
                  <a:pt x="1108744" y="676883"/>
                  <a:pt x="1131087" y="637781"/>
                  <a:pt x="1037230" y="700352"/>
                </a:cubicBezTo>
                <a:lnTo>
                  <a:pt x="955343" y="754943"/>
                </a:lnTo>
                <a:cubicBezTo>
                  <a:pt x="941695" y="764041"/>
                  <a:pt x="929961" y="777051"/>
                  <a:pt x="914400" y="782238"/>
                </a:cubicBezTo>
                <a:cubicBezTo>
                  <a:pt x="857896" y="801073"/>
                  <a:pt x="885427" y="787906"/>
                  <a:pt x="832514" y="823182"/>
                </a:cubicBezTo>
                <a:cubicBezTo>
                  <a:pt x="783286" y="790363"/>
                  <a:pt x="747078" y="770091"/>
                  <a:pt x="709684" y="714000"/>
                </a:cubicBezTo>
                <a:cubicBezTo>
                  <a:pt x="674408" y="661086"/>
                  <a:pt x="697949" y="678243"/>
                  <a:pt x="641445" y="659409"/>
                </a:cubicBezTo>
                <a:lnTo>
                  <a:pt x="586854" y="577522"/>
                </a:lnTo>
                <a:cubicBezTo>
                  <a:pt x="577755" y="563874"/>
                  <a:pt x="571156" y="548178"/>
                  <a:pt x="559558" y="536579"/>
                </a:cubicBezTo>
                <a:lnTo>
                  <a:pt x="518615" y="495635"/>
                </a:lnTo>
                <a:cubicBezTo>
                  <a:pt x="514066" y="481987"/>
                  <a:pt x="513799" y="466048"/>
                  <a:pt x="504967" y="454692"/>
                </a:cubicBezTo>
                <a:cubicBezTo>
                  <a:pt x="481268" y="424222"/>
                  <a:pt x="444493" y="404924"/>
                  <a:pt x="423081" y="372806"/>
                </a:cubicBezTo>
                <a:cubicBezTo>
                  <a:pt x="413982" y="359158"/>
                  <a:pt x="407384" y="343461"/>
                  <a:pt x="395785" y="331862"/>
                </a:cubicBezTo>
                <a:cubicBezTo>
                  <a:pt x="384187" y="320264"/>
                  <a:pt x="369831" y="311229"/>
                  <a:pt x="354842" y="304567"/>
                </a:cubicBezTo>
                <a:cubicBezTo>
                  <a:pt x="328550" y="292882"/>
                  <a:pt x="296895" y="293231"/>
                  <a:pt x="272955" y="277271"/>
                </a:cubicBezTo>
                <a:lnTo>
                  <a:pt x="150125" y="195385"/>
                </a:lnTo>
                <a:lnTo>
                  <a:pt x="109182" y="168089"/>
                </a:lnTo>
                <a:cubicBezTo>
                  <a:pt x="108291" y="164526"/>
                  <a:pt x="89005" y="81453"/>
                  <a:pt x="81887" y="72555"/>
                </a:cubicBezTo>
                <a:cubicBezTo>
                  <a:pt x="71640" y="59747"/>
                  <a:pt x="54591" y="54358"/>
                  <a:pt x="40943" y="45259"/>
                </a:cubicBezTo>
                <a:cubicBezTo>
                  <a:pt x="25858" y="0"/>
                  <a:pt x="6824" y="11140"/>
                  <a:pt x="0" y="4316"/>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4644008" y="2780928"/>
            <a:ext cx="3960440" cy="2246769"/>
          </a:xfrm>
          <a:prstGeom prst="rect">
            <a:avLst/>
          </a:prstGeom>
          <a:noFill/>
        </p:spPr>
        <p:txBody>
          <a:bodyPr wrap="square" rtlCol="0">
            <a:spAutoFit/>
          </a:bodyPr>
          <a:lstStyle/>
          <a:p>
            <a:r>
              <a:rPr lang="nl-NL" sz="2000" dirty="0" smtClean="0"/>
              <a:t>Tijdens het proces van kantelen en </a:t>
            </a:r>
          </a:p>
          <a:p>
            <a:r>
              <a:rPr lang="nl-NL" sz="2000" b="1" dirty="0" smtClean="0"/>
              <a:t>bolvorming</a:t>
            </a:r>
            <a:r>
              <a:rPr lang="nl-NL" sz="2000" dirty="0" smtClean="0"/>
              <a:t>, is het water aan de onderkant vrij gekomen, en heeft zich in schokgolven over de wereld verdeeld.</a:t>
            </a:r>
          </a:p>
          <a:p>
            <a:r>
              <a:rPr lang="nl-NL" sz="2000" dirty="0" smtClean="0">
                <a:solidFill>
                  <a:srgbClr val="C00000"/>
                </a:solidFill>
              </a:rPr>
              <a:t>Dit zijn de bronnen van de machtige oervloed.</a:t>
            </a:r>
            <a:endParaRPr lang="nl-NL" sz="2000"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170646"/>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dirty="0" smtClean="0"/>
              <a:t>Tijdens de zondvloed zijn grotendeels de huidige continenten ontstaan.</a:t>
            </a:r>
          </a:p>
          <a:p>
            <a:endParaRPr lang="nl-NL" sz="2000" dirty="0" smtClean="0"/>
          </a:p>
          <a:p>
            <a:r>
              <a:rPr lang="nl-NL" sz="2000" dirty="0" smtClean="0"/>
              <a:t>Volgens de theorie van de catastrofale plaattektoniek is het goed mogelijk, dat vanuit één aaneengesloten continent tijdens de zondvloed de huidige continenten zijn ontstaan. </a:t>
            </a:r>
          </a:p>
          <a:p>
            <a:r>
              <a:rPr lang="nl-NL" sz="2000" dirty="0" smtClean="0"/>
              <a:t>Daarover zijn computermodellen gemaakt. (Dr. John </a:t>
            </a:r>
            <a:r>
              <a:rPr lang="nl-NL" sz="2000" dirty="0" err="1" smtClean="0"/>
              <a:t>Baumgardner</a:t>
            </a:r>
            <a:r>
              <a:rPr lang="nl-NL" sz="2000" dirty="0" smtClean="0"/>
              <a:t>)</a:t>
            </a:r>
          </a:p>
          <a:p>
            <a:endParaRPr lang="nl-NL" sz="2000" dirty="0" smtClean="0"/>
          </a:p>
          <a:p>
            <a:r>
              <a:rPr lang="nl-NL" sz="2000" dirty="0" smtClean="0"/>
              <a:t>Het idee, dat na afknotting van de bipiramide, de huidige continenten zijn ontstaan, is een variatie op de </a:t>
            </a:r>
            <a:r>
              <a:rPr lang="nl-NL" sz="2000" dirty="0" smtClean="0">
                <a:solidFill>
                  <a:srgbClr val="C00000"/>
                </a:solidFill>
              </a:rPr>
              <a:t>catastrofale plaattektoniek</a:t>
            </a:r>
            <a:r>
              <a:rPr lang="nl-NL" sz="2000" dirty="0" smtClean="0"/>
              <a:t>.</a:t>
            </a:r>
          </a:p>
          <a:p>
            <a:endParaRPr lang="nl-NL" sz="2000" dirty="0" smtClean="0"/>
          </a:p>
          <a:p>
            <a:endParaRPr lang="nl-NL" sz="2000" dirty="0" smtClean="0"/>
          </a:p>
          <a:p>
            <a:endParaRPr lang="nl-NL" sz="2000" dirty="0" smtClean="0"/>
          </a:p>
          <a:p>
            <a:endParaRPr lang="nl-NL" dirty="0" smtClean="0"/>
          </a:p>
          <a:p>
            <a:pPr algn="ctr"/>
            <a:endParaRPr lang="nl-NL" sz="2400" dirty="0" smtClean="0">
              <a:solidFill>
                <a:schemeClr val="tx1">
                  <a:lumMod val="50000"/>
                  <a:lumOff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63198"/>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dirty="0" smtClean="0"/>
              <a:t>Aan het einde van de zondvloed , nadat de continenten uiteen geschoven waren, traden er diverse botsingen op tussen de continenten.</a:t>
            </a:r>
          </a:p>
          <a:p>
            <a:r>
              <a:rPr lang="nl-NL" sz="2000" dirty="0" smtClean="0"/>
              <a:t>Daardoor ontstonden kolossale bergketens, maar ook diepe dalen. </a:t>
            </a:r>
          </a:p>
          <a:p>
            <a:r>
              <a:rPr lang="nl-NL" sz="2000" dirty="0" smtClean="0"/>
              <a:t>Gedeeltes van de aardkorst werden </a:t>
            </a:r>
            <a:r>
              <a:rPr lang="nl-NL" sz="2000" dirty="0" err="1" smtClean="0"/>
              <a:t>omhooggedrukt</a:t>
            </a:r>
            <a:r>
              <a:rPr lang="nl-NL" sz="2000" dirty="0" smtClean="0"/>
              <a:t>, andere juist omlaag.</a:t>
            </a:r>
          </a:p>
          <a:p>
            <a:r>
              <a:rPr lang="nl-NL" sz="2000" dirty="0" smtClean="0"/>
              <a:t>De wateren van de zondvloed stroomden naar de lagere waterbekkens.</a:t>
            </a:r>
          </a:p>
          <a:p>
            <a:endParaRPr lang="nl-NL" sz="2000" dirty="0" smtClean="0"/>
          </a:p>
          <a:p>
            <a:r>
              <a:rPr lang="nl-NL" sz="2000" dirty="0" smtClean="0"/>
              <a:t>In Psalm 104:6-7 (NBV) + 8 (NGB-51) lezen we daarover het volgende:</a:t>
            </a:r>
          </a:p>
          <a:p>
            <a:endParaRPr lang="nl-NL" sz="2000" dirty="0" smtClean="0"/>
          </a:p>
          <a:p>
            <a:r>
              <a:rPr lang="nl-NL" sz="2000" dirty="0" smtClean="0">
                <a:solidFill>
                  <a:srgbClr val="00B0F0"/>
                </a:solidFill>
              </a:rPr>
              <a:t>De oerzee bedekte haar (de aarde)  als een kleed, tot boven de bergen stonden de wateren.</a:t>
            </a:r>
          </a:p>
          <a:p>
            <a:r>
              <a:rPr lang="nl-NL" sz="2000" dirty="0" smtClean="0">
                <a:solidFill>
                  <a:srgbClr val="00B0F0"/>
                </a:solidFill>
              </a:rPr>
              <a:t>Toen u dreigde, vluchtten zij weg, toen uw donderstem klonk, stoven zij heen:</a:t>
            </a:r>
          </a:p>
          <a:p>
            <a:r>
              <a:rPr lang="nl-NL" sz="2000" b="1" dirty="0" smtClean="0">
                <a:solidFill>
                  <a:srgbClr val="00B0F0"/>
                </a:solidFill>
              </a:rPr>
              <a:t>bergen rezen op, dalen zonken neer op de plaats waar Gij hun grondslag hebt gelegd.</a:t>
            </a:r>
          </a:p>
          <a:p>
            <a:endParaRPr lang="nl-NL" sz="2000" b="1" dirty="0" smtClean="0">
              <a:solidFill>
                <a:srgbClr val="00B0F0"/>
              </a:solidFill>
            </a:endParaRPr>
          </a:p>
          <a:p>
            <a:r>
              <a:rPr lang="nl-NL" sz="2000" dirty="0" smtClean="0">
                <a:solidFill>
                  <a:srgbClr val="C00000"/>
                </a:solidFill>
              </a:rPr>
              <a:t>Duidelijk is dat God de regie in handen had tijdens de zondvloed.</a:t>
            </a:r>
          </a:p>
          <a:p>
            <a:r>
              <a:rPr lang="nl-NL" sz="2000" dirty="0" smtClean="0">
                <a:solidFill>
                  <a:srgbClr val="C00000"/>
                </a:solidFill>
              </a:rPr>
              <a:t>Alleen, Hij maakte daarbij gebruik van natuurlijke processen.</a:t>
            </a:r>
          </a:p>
          <a:p>
            <a:r>
              <a:rPr lang="nl-NL" sz="2000" dirty="0" smtClean="0">
                <a:solidFill>
                  <a:srgbClr val="C00000"/>
                </a:solidFill>
              </a:rPr>
              <a:t>Processen, die we mogen narekenen, als we dat zouden kunnen.</a:t>
            </a:r>
            <a:endParaRPr lang="nl-NL" dirty="0" smtClean="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63198"/>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b="1" dirty="0" smtClean="0">
                <a:solidFill>
                  <a:srgbClr val="C00000"/>
                </a:solidFill>
              </a:rPr>
              <a:t>Onderbouwing vanuit de Schrift:</a:t>
            </a:r>
          </a:p>
          <a:p>
            <a:pPr>
              <a:buFont typeface="Wingdings" pitchFamily="2" charset="2"/>
              <a:buChar char="§"/>
            </a:pPr>
            <a:r>
              <a:rPr lang="nl-NL" sz="2000" dirty="0" smtClean="0">
                <a:solidFill>
                  <a:srgbClr val="C00000"/>
                </a:solidFill>
              </a:rPr>
              <a:t>  de vier hoeken van de wereld tijdens het eindgericht</a:t>
            </a:r>
          </a:p>
          <a:p>
            <a:pPr>
              <a:buFont typeface="Wingdings" pitchFamily="2" charset="2"/>
              <a:buChar char="§"/>
            </a:pPr>
            <a:endParaRPr lang="nl-NL" sz="2000" dirty="0" smtClean="0">
              <a:solidFill>
                <a:srgbClr val="C00000"/>
              </a:solidFill>
            </a:endParaRPr>
          </a:p>
          <a:p>
            <a:r>
              <a:rPr lang="nl-NL" sz="2000" dirty="0" smtClean="0"/>
              <a:t>In Openbaring 20:8-9 staat:</a:t>
            </a:r>
          </a:p>
          <a:p>
            <a:endParaRPr lang="nl-NL" sz="2000" dirty="0" smtClean="0">
              <a:solidFill>
                <a:srgbClr val="C00000"/>
              </a:solidFill>
            </a:endParaRPr>
          </a:p>
          <a:p>
            <a:r>
              <a:rPr lang="nl-NL" sz="2000" dirty="0" smtClean="0">
                <a:solidFill>
                  <a:srgbClr val="00B0F0"/>
                </a:solidFill>
              </a:rPr>
              <a:t>Dan gaat hij (Satan) eropuit om de volken aan </a:t>
            </a:r>
            <a:r>
              <a:rPr lang="nl-NL" sz="2000" b="1" dirty="0" smtClean="0">
                <a:solidFill>
                  <a:srgbClr val="00B0F0"/>
                </a:solidFill>
              </a:rPr>
              <a:t>de vier hoeken van de aarde</a:t>
            </a:r>
            <a:r>
              <a:rPr lang="nl-NL" sz="2000" dirty="0" smtClean="0">
                <a:solidFill>
                  <a:srgbClr val="00B0F0"/>
                </a:solidFill>
              </a:rPr>
              <a:t>, </a:t>
            </a:r>
          </a:p>
          <a:p>
            <a:r>
              <a:rPr lang="nl-NL" sz="2000" dirty="0" err="1" smtClean="0">
                <a:solidFill>
                  <a:srgbClr val="00B0F0"/>
                </a:solidFill>
              </a:rPr>
              <a:t>Gog</a:t>
            </a:r>
            <a:r>
              <a:rPr lang="nl-NL" sz="2000" dirty="0" smtClean="0">
                <a:solidFill>
                  <a:srgbClr val="00B0F0"/>
                </a:solidFill>
              </a:rPr>
              <a:t> en </a:t>
            </a:r>
            <a:r>
              <a:rPr lang="nl-NL" sz="2000" dirty="0" err="1" smtClean="0">
                <a:solidFill>
                  <a:srgbClr val="00B0F0"/>
                </a:solidFill>
              </a:rPr>
              <a:t>Magog</a:t>
            </a:r>
            <a:r>
              <a:rPr lang="nl-NL" sz="2000" dirty="0" smtClean="0">
                <a:solidFill>
                  <a:srgbClr val="00B0F0"/>
                </a:solidFill>
              </a:rPr>
              <a:t>, te misleiden. Hij brengt hen voor de strijd bijeen, een menigte zo talrijk als de zandkorrels aan de zee.</a:t>
            </a:r>
          </a:p>
          <a:p>
            <a:r>
              <a:rPr lang="nl-NL" sz="2000" dirty="0" smtClean="0">
                <a:solidFill>
                  <a:srgbClr val="00B0F0"/>
                </a:solidFill>
              </a:rPr>
              <a:t>Ze trekken op, over de hele breedte van de aarde, en omsingelen het kamp van de heiligen en de geliefde stad. Maar vuur daalt neer uit de hemel en verteert hen.</a:t>
            </a:r>
            <a:r>
              <a:rPr lang="nl-NL" sz="2000" dirty="0" smtClean="0">
                <a:solidFill>
                  <a:srgbClr val="C00000"/>
                </a:solidFill>
              </a:rPr>
              <a:t/>
            </a:r>
            <a:br>
              <a:rPr lang="nl-NL" sz="2000" dirty="0" smtClean="0">
                <a:solidFill>
                  <a:srgbClr val="C00000"/>
                </a:solidFill>
              </a:rPr>
            </a:br>
            <a:r>
              <a:rPr lang="nl-NL" sz="2000" dirty="0" smtClean="0">
                <a:solidFill>
                  <a:srgbClr val="C00000"/>
                </a:solidFill>
              </a:rPr>
              <a:t/>
            </a:r>
            <a:br>
              <a:rPr lang="nl-NL" sz="2000" dirty="0" smtClean="0">
                <a:solidFill>
                  <a:srgbClr val="C00000"/>
                </a:solidFill>
              </a:rPr>
            </a:br>
            <a:r>
              <a:rPr lang="nl-NL" sz="2000" dirty="0" smtClean="0"/>
              <a:t>Ik denk dat dit tafereel zich gaat afspelen op de jongste dag, als het nieuwe  Jeruzalem al is neergedaald.</a:t>
            </a:r>
          </a:p>
          <a:p>
            <a:r>
              <a:rPr lang="nl-NL" sz="2000" dirty="0" smtClean="0"/>
              <a:t>Dan heeft de aarde opnieuw een bipiramidevorm aangenomen.</a:t>
            </a:r>
            <a:br>
              <a:rPr lang="nl-NL" sz="2000" dirty="0" smtClean="0"/>
            </a:br>
            <a:r>
              <a:rPr lang="nl-NL" sz="2000" dirty="0" smtClean="0"/>
              <a:t>Dan zijn de vier hoeken van de aarde duidelijk herkenbaar.</a:t>
            </a:r>
          </a:p>
          <a:p>
            <a:r>
              <a:rPr lang="nl-NL" sz="2000" dirty="0" smtClean="0">
                <a:solidFill>
                  <a:srgbClr val="C00000"/>
                </a:solidFill>
              </a:rPr>
              <a:t>Wat een werkelijkheid!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693866"/>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chemeClr val="accent4"/>
                </a:solidFill>
              </a:rPr>
              <a:t>Onderbouwing vanuit de geschiedbeschrijving:</a:t>
            </a:r>
          </a:p>
          <a:p>
            <a:pPr>
              <a:buFont typeface="Wingdings" pitchFamily="2" charset="2"/>
              <a:buChar char="§"/>
            </a:pPr>
            <a:r>
              <a:rPr lang="nl-NL" sz="2000" dirty="0" smtClean="0">
                <a:solidFill>
                  <a:schemeClr val="accent4"/>
                </a:solidFill>
              </a:rPr>
              <a:t>  het tollen van de aarde</a:t>
            </a:r>
          </a:p>
          <a:p>
            <a:pPr>
              <a:buFont typeface="Wingdings" pitchFamily="2" charset="2"/>
              <a:buChar char="§"/>
            </a:pPr>
            <a:endParaRPr lang="nl-NL" sz="2000" dirty="0" smtClean="0">
              <a:solidFill>
                <a:schemeClr val="accent4"/>
              </a:solidFill>
            </a:endParaRPr>
          </a:p>
          <a:p>
            <a:r>
              <a:rPr lang="nl-NL" sz="2000" dirty="0" smtClean="0"/>
              <a:t>Herodotus vertelt dat de zon viermaal van richting is veranderd.</a:t>
            </a:r>
          </a:p>
          <a:p>
            <a:r>
              <a:rPr lang="nl-NL" sz="2000" dirty="0" smtClean="0"/>
              <a:t>Zoals gebruikelijk mogen deze mededeling zien als verwoord in waarnemingstaal. </a:t>
            </a:r>
            <a:br>
              <a:rPr lang="nl-NL" sz="2000" dirty="0" smtClean="0"/>
            </a:br>
            <a:r>
              <a:rPr lang="nl-NL" sz="2000" dirty="0" smtClean="0"/>
              <a:t>In feite vertelt hij, dat de draaiing van de aarde viermaal van richting is veranderd.</a:t>
            </a:r>
          </a:p>
          <a:p>
            <a:endParaRPr lang="nl-NL" sz="2000" dirty="0" smtClean="0"/>
          </a:p>
          <a:p>
            <a:r>
              <a:rPr lang="nl-NL" sz="2000" dirty="0" smtClean="0"/>
              <a:t>Ook Ab </a:t>
            </a:r>
            <a:r>
              <a:rPr lang="nl-NL" sz="2000" dirty="0" err="1" smtClean="0"/>
              <a:t>Zaid</a:t>
            </a:r>
            <a:r>
              <a:rPr lang="nl-NL" sz="2000" dirty="0" smtClean="0"/>
              <a:t> </a:t>
            </a:r>
            <a:r>
              <a:rPr lang="nl-NL" sz="2000" dirty="0" err="1" smtClean="0"/>
              <a:t>al-Balhi</a:t>
            </a:r>
            <a:r>
              <a:rPr lang="nl-NL" sz="2000" dirty="0" smtClean="0"/>
              <a:t> schrijft over een catastrofale gebeurtenis waarna de hele wereld aan de draai gaat.</a:t>
            </a:r>
          </a:p>
          <a:p>
            <a:endParaRPr lang="nl-NL" sz="2000" dirty="0" smtClean="0"/>
          </a:p>
          <a:p>
            <a:endParaRPr lang="nl-NL" sz="2000" dirty="0" smtClean="0">
              <a:solidFill>
                <a:schemeClr val="accent4"/>
              </a:solidFill>
            </a:endParaRPr>
          </a:p>
          <a:p>
            <a:endParaRPr lang="nl-NL" sz="2000" dirty="0" smtClean="0">
              <a:solidFill>
                <a:schemeClr val="accent4"/>
              </a:solidFill>
            </a:endParaRPr>
          </a:p>
          <a:p>
            <a:endParaRPr lang="nl-NL" sz="2000" dirty="0" smtClean="0">
              <a:solidFill>
                <a:schemeClr val="accent4"/>
              </a:solidFill>
            </a:endParaRPr>
          </a:p>
          <a:p>
            <a:r>
              <a:rPr lang="nl-NL" sz="2000" dirty="0" smtClean="0">
                <a:solidFill>
                  <a:schemeClr val="tx1">
                    <a:lumMod val="50000"/>
                    <a:lumOff val="50000"/>
                  </a:schemeClr>
                </a:solidFill>
              </a:rPr>
              <a:t>Zie voor de bronnen hoofdstuk 17.8.3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755422"/>
          </a:xfrm>
          <a:prstGeom prst="rect">
            <a:avLst/>
          </a:prstGeom>
          <a:noFill/>
        </p:spPr>
        <p:txBody>
          <a:bodyPr wrap="square" rtlCol="0">
            <a:spAutoFit/>
          </a:bodyPr>
          <a:lstStyle/>
          <a:p>
            <a:pPr algn="ctr"/>
            <a:r>
              <a:rPr lang="nl-NL" sz="2400" dirty="0" smtClean="0">
                <a:solidFill>
                  <a:schemeClr val="tx1">
                    <a:lumMod val="50000"/>
                    <a:lumOff val="50000"/>
                  </a:schemeClr>
                </a:solidFill>
              </a:rPr>
              <a:t>Het paradijs is tijdens de zondvloed in veiligheid gebracht</a:t>
            </a:r>
          </a:p>
          <a:p>
            <a:pPr algn="ctr"/>
            <a:endParaRPr lang="nl-NL" sz="2400" dirty="0" smtClean="0"/>
          </a:p>
          <a:p>
            <a:r>
              <a:rPr lang="nl-NL" sz="2000" dirty="0" smtClean="0"/>
              <a:t>Na de zondeval heeft God Adam en Eva uit het paradijs gezet.</a:t>
            </a:r>
          </a:p>
          <a:p>
            <a:r>
              <a:rPr lang="nl-NL" sz="2000" dirty="0" smtClean="0"/>
              <a:t>Dit om te voorkomen dat zij van de levensboom zouden gaan eten.</a:t>
            </a:r>
          </a:p>
          <a:p>
            <a:r>
              <a:rPr lang="nl-NL" sz="2000" dirty="0" smtClean="0"/>
              <a:t>God plaatste engelen rondom het paradijs, die moesten voorkomen dat er ooit nog een (zondig) mens naar binnen zou kunnen gaan.</a:t>
            </a:r>
          </a:p>
          <a:p>
            <a:endParaRPr lang="nl-NL" sz="2000" dirty="0" smtClean="0"/>
          </a:p>
          <a:p>
            <a:r>
              <a:rPr lang="nl-NL" sz="2000" dirty="0" smtClean="0"/>
              <a:t>Ik veronderstel, dat tot aan de zondvloed het paradijs intact is gebleven.</a:t>
            </a:r>
          </a:p>
          <a:p>
            <a:r>
              <a:rPr lang="nl-NL" sz="2000" dirty="0" smtClean="0"/>
              <a:t>Gods vloek na de zondeval betrof alleen het gebied buiten het paradijs, het gebied waar Adam en Eva verder moesten leven.</a:t>
            </a:r>
          </a:p>
          <a:p>
            <a:endParaRPr lang="nl-NL" sz="2000" dirty="0" smtClean="0"/>
          </a:p>
          <a:p>
            <a:r>
              <a:rPr lang="nl-NL" sz="2000" dirty="0" smtClean="0"/>
              <a:t>Tijdens de zondvloed vaagde God alles weg wat slecht was.</a:t>
            </a:r>
          </a:p>
          <a:p>
            <a:r>
              <a:rPr lang="nl-NL" sz="2000" dirty="0" smtClean="0"/>
              <a:t>Alleen Noach vond bij de HEER genade.</a:t>
            </a:r>
          </a:p>
          <a:p>
            <a:endParaRPr lang="nl-NL" sz="2000" dirty="0" smtClean="0"/>
          </a:p>
          <a:p>
            <a:r>
              <a:rPr lang="nl-NL" sz="2000" dirty="0" smtClean="0"/>
              <a:t>Ik veronderstel, dat God tijdens de zondvloed het paradijs in veiligheid heeft gebracht. Zoiets moois liet Hij niet in de golven verdwijnen.</a:t>
            </a:r>
          </a:p>
          <a:p>
            <a:r>
              <a:rPr lang="nl-NL" sz="2000" dirty="0" smtClean="0"/>
              <a:t>Hij houdt van Zijn schepping.</a:t>
            </a:r>
          </a:p>
          <a:p>
            <a:r>
              <a:rPr lang="nl-NL" sz="2000" dirty="0" smtClean="0">
                <a:solidFill>
                  <a:srgbClr val="C00000"/>
                </a:solidFill>
              </a:rPr>
              <a:t>Hij heeft nog een groot plan met het paradijs.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chemeClr val="accent4"/>
                </a:solidFill>
              </a:rPr>
              <a:t>Onderbouwing vanuit de geschiedbeschrijving:</a:t>
            </a:r>
          </a:p>
          <a:p>
            <a:pPr>
              <a:buFont typeface="Wingdings" pitchFamily="2" charset="2"/>
              <a:buChar char="§"/>
            </a:pPr>
            <a:r>
              <a:rPr lang="nl-NL" sz="2000" dirty="0" smtClean="0">
                <a:solidFill>
                  <a:schemeClr val="accent4"/>
                </a:solidFill>
              </a:rPr>
              <a:t> de voorspelling van de vloed</a:t>
            </a:r>
          </a:p>
          <a:p>
            <a:pPr>
              <a:buFont typeface="Wingdings" pitchFamily="2" charset="2"/>
              <a:buChar char="§"/>
            </a:pPr>
            <a:endParaRPr lang="nl-NL" sz="2000" dirty="0" smtClean="0">
              <a:solidFill>
                <a:schemeClr val="accent4"/>
              </a:solidFill>
            </a:endParaRPr>
          </a:p>
          <a:p>
            <a:r>
              <a:rPr lang="nl-NL" sz="2000" dirty="0" smtClean="0"/>
              <a:t>Al 300 jaar voor de komst van de vloed was het bekend dat deze eraan zou komen.</a:t>
            </a:r>
          </a:p>
          <a:p>
            <a:r>
              <a:rPr lang="nl-NL" sz="2000" dirty="0" err="1" smtClean="0"/>
              <a:t>Saurid</a:t>
            </a:r>
            <a:r>
              <a:rPr lang="nl-NL" sz="2000" dirty="0" smtClean="0"/>
              <a:t> wist ervan. Hij droomde erover en met die droom raadpleegde hij waarzeggers. In die tijd waren dat vaak astronomen.</a:t>
            </a:r>
          </a:p>
          <a:p>
            <a:endParaRPr lang="nl-NL" sz="2000" dirty="0" smtClean="0"/>
          </a:p>
          <a:p>
            <a:r>
              <a:rPr lang="nl-NL" sz="2000" dirty="0" smtClean="0"/>
              <a:t>De vloed is gekomen </a:t>
            </a:r>
            <a:r>
              <a:rPr lang="nl-NL" sz="2000" dirty="0" err="1" smtClean="0"/>
              <a:t>totaan</a:t>
            </a:r>
            <a:r>
              <a:rPr lang="nl-NL" sz="2000" dirty="0" smtClean="0"/>
              <a:t> de halve hoogte van de twee piramiden.</a:t>
            </a:r>
          </a:p>
          <a:p>
            <a:r>
              <a:rPr lang="nl-NL" sz="2000" dirty="0" smtClean="0"/>
              <a:t>De hoogte van de grote piramide was 140 m.</a:t>
            </a:r>
          </a:p>
          <a:p>
            <a:r>
              <a:rPr lang="nl-NL" sz="2000" dirty="0" smtClean="0">
                <a:solidFill>
                  <a:srgbClr val="C00000"/>
                </a:solidFill>
              </a:rPr>
              <a:t>De vloed is in de omgeving van de piramides niet hoger geweest dan 70 m.</a:t>
            </a:r>
            <a:br>
              <a:rPr lang="nl-NL" sz="2000" dirty="0" smtClean="0">
                <a:solidFill>
                  <a:srgbClr val="C00000"/>
                </a:solidFill>
              </a:rPr>
            </a:br>
            <a:r>
              <a:rPr lang="nl-NL" sz="2000" dirty="0" smtClean="0">
                <a:solidFill>
                  <a:schemeClr val="accent4"/>
                </a:solidFill>
              </a:rPr>
              <a:t/>
            </a:r>
            <a:br>
              <a:rPr lang="nl-NL" sz="2000" dirty="0" smtClean="0">
                <a:solidFill>
                  <a:schemeClr val="accent4"/>
                </a:solidFill>
              </a:rPr>
            </a:br>
            <a:endParaRPr lang="nl-NL" sz="2000" dirty="0" smtClean="0">
              <a:solidFill>
                <a:schemeClr val="accent4"/>
              </a:solidFill>
            </a:endParaRPr>
          </a:p>
          <a:p>
            <a:endParaRPr lang="nl-NL" sz="2000" dirty="0" smtClean="0">
              <a:solidFill>
                <a:schemeClr val="accent4"/>
              </a:solidFill>
            </a:endParaRPr>
          </a:p>
          <a:p>
            <a:endParaRPr lang="nl-NL" sz="2000" dirty="0" smtClean="0">
              <a:solidFill>
                <a:schemeClr val="accent4"/>
              </a:solidFill>
            </a:endParaRPr>
          </a:p>
          <a:p>
            <a:endParaRPr lang="nl-NL" sz="2000" dirty="0" smtClean="0"/>
          </a:p>
          <a:p>
            <a:r>
              <a:rPr lang="nl-NL" sz="2000" dirty="0" smtClean="0">
                <a:solidFill>
                  <a:schemeClr val="tx1">
                    <a:lumMod val="50000"/>
                    <a:lumOff val="50000"/>
                  </a:schemeClr>
                </a:solidFill>
              </a:rPr>
              <a:t>Zie voor de bronnen hoofdstuk 17.8.6</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p>
          <a:p>
            <a:pPr>
              <a:buFont typeface="Wingdings" pitchFamily="2" charset="2"/>
              <a:buChar char="§"/>
            </a:pPr>
            <a:r>
              <a:rPr lang="nl-NL" sz="2000" dirty="0" smtClean="0">
                <a:solidFill>
                  <a:srgbClr val="00B050"/>
                </a:solidFill>
              </a:rPr>
              <a:t>  de bouw van de grote piramide vóór de zondvloed</a:t>
            </a:r>
          </a:p>
          <a:p>
            <a:pPr>
              <a:buFont typeface="Wingdings" pitchFamily="2" charset="2"/>
              <a:buChar char="§"/>
            </a:pPr>
            <a:endParaRPr lang="nl-NL" sz="2000" dirty="0" smtClean="0">
              <a:solidFill>
                <a:srgbClr val="00B050"/>
              </a:solidFill>
            </a:endParaRPr>
          </a:p>
          <a:p>
            <a:r>
              <a:rPr lang="nl-NL" sz="2000" dirty="0" smtClean="0"/>
              <a:t>Er zijn meerdere redenen om te veronderstellen dat de grote piramide vóór de zondvloed is gebouwd:</a:t>
            </a:r>
          </a:p>
          <a:p>
            <a:pPr>
              <a:buFont typeface="Wingdings" pitchFamily="2" charset="2"/>
              <a:buChar char="Ø"/>
            </a:pPr>
            <a:r>
              <a:rPr lang="nl-NL" sz="2000" dirty="0" smtClean="0"/>
              <a:t> de technologie en de complexheid van de piramide duiden op een zo’n hoge</a:t>
            </a:r>
            <a:br>
              <a:rPr lang="nl-NL" sz="2000" dirty="0" smtClean="0"/>
            </a:br>
            <a:r>
              <a:rPr lang="nl-NL" sz="2000" dirty="0" smtClean="0"/>
              <a:t>     beschaving dat deze later in Egypte (en in de wereld) niet is geëvenaard.</a:t>
            </a:r>
          </a:p>
          <a:p>
            <a:pPr>
              <a:buFont typeface="Wingdings" pitchFamily="2" charset="2"/>
              <a:buChar char="Ø"/>
            </a:pPr>
            <a:r>
              <a:rPr lang="nl-NL" sz="2000" dirty="0" smtClean="0"/>
              <a:t> de beide piramiden zijn gebouwd om de vloed te kunnen overleven en om </a:t>
            </a:r>
            <a:br>
              <a:rPr lang="nl-NL" sz="2000" dirty="0" smtClean="0"/>
            </a:br>
            <a:r>
              <a:rPr lang="nl-NL" sz="2000" dirty="0" smtClean="0"/>
              <a:t>     kennis vast te houden; de wanden waren oorspronkelijk beschreven.</a:t>
            </a:r>
          </a:p>
          <a:p>
            <a:pPr>
              <a:buFont typeface="Wingdings" pitchFamily="2" charset="2"/>
              <a:buChar char="Ø"/>
            </a:pPr>
            <a:r>
              <a:rPr lang="nl-NL" sz="2000" dirty="0" smtClean="0"/>
              <a:t> de piramiden zijn zo gebouwd dat deze de vloed konden doorstaan.</a:t>
            </a:r>
          </a:p>
          <a:p>
            <a:pPr>
              <a:buFont typeface="Wingdings" pitchFamily="2" charset="2"/>
              <a:buChar char="Ø"/>
            </a:pPr>
            <a:endParaRPr lang="nl-NL" sz="2000" dirty="0" smtClean="0">
              <a:solidFill>
                <a:srgbClr val="00B050"/>
              </a:solidFill>
            </a:endParaRPr>
          </a:p>
          <a:p>
            <a:r>
              <a:rPr lang="nl-NL" sz="2000" dirty="0" smtClean="0">
                <a:solidFill>
                  <a:srgbClr val="00B050"/>
                </a:solidFill>
              </a:rPr>
              <a:t/>
            </a:r>
            <a:br>
              <a:rPr lang="nl-NL" sz="2000" dirty="0" smtClean="0">
                <a:solidFill>
                  <a:srgbClr val="00B050"/>
                </a:solidFill>
              </a:rPr>
            </a:br>
            <a:endParaRPr lang="nl-NL" sz="2000" dirty="0" smtClean="0">
              <a:solidFill>
                <a:srgbClr val="00B050"/>
              </a:solidFill>
            </a:endParaRPr>
          </a:p>
          <a:p>
            <a:r>
              <a:rPr lang="nl-NL" sz="2000" dirty="0" smtClean="0">
                <a:solidFill>
                  <a:srgbClr val="00B050"/>
                </a:solidFill>
              </a:rPr>
              <a:t/>
            </a:r>
            <a:br>
              <a:rPr lang="nl-NL" sz="2000" dirty="0" smtClean="0">
                <a:solidFill>
                  <a:srgbClr val="00B050"/>
                </a:solidFill>
              </a:rPr>
            </a:br>
            <a:r>
              <a:rPr lang="nl-NL" sz="2000" dirty="0" smtClean="0">
                <a:solidFill>
                  <a:srgbClr val="00B050"/>
                </a:solidFill>
              </a:rPr>
              <a:t/>
            </a:r>
            <a:br>
              <a:rPr lang="nl-NL" sz="2000" dirty="0" smtClean="0">
                <a:solidFill>
                  <a:srgbClr val="00B050"/>
                </a:solidFill>
              </a:rPr>
            </a:br>
            <a:endParaRPr lang="nl-NL" sz="2000" dirty="0" smtClean="0">
              <a:solidFill>
                <a:srgbClr val="00B050"/>
              </a:solidFill>
            </a:endParaRPr>
          </a:p>
          <a:p>
            <a:r>
              <a:rPr lang="nl-NL" sz="2000" dirty="0" smtClean="0"/>
              <a:t>Zie voor de bronnen en uitleg de </a:t>
            </a:r>
            <a:r>
              <a:rPr lang="nl-NL" sz="2000" dirty="0" err="1" smtClean="0"/>
              <a:t>hoofdstukkken</a:t>
            </a:r>
            <a:r>
              <a:rPr lang="nl-NL" sz="2000" dirty="0" smtClean="0"/>
              <a:t> 17.8.6 en 17.8.7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solidFill>
                <a:srgbClr val="00B050"/>
              </a:solidFill>
            </a:endParaRPr>
          </a:p>
          <a:p>
            <a:r>
              <a:rPr lang="nl-NL" sz="2000" dirty="0" smtClean="0"/>
              <a:t>Rond de piramiden zijn schepen gevonden, ingegraven in bootschachten en hermetisch afgesloten met 41 afdekblokken (ca. 20 ton) en stucspecie.</a:t>
            </a:r>
          </a:p>
          <a:p>
            <a:r>
              <a:rPr lang="nl-NL" sz="2000" dirty="0" smtClean="0"/>
              <a:t>Eén van deze schepen is uitgegraven en in een museum ondergebracht.</a:t>
            </a:r>
          </a:p>
          <a:p>
            <a:r>
              <a:rPr lang="nl-NL" sz="2000" dirty="0" smtClean="0">
                <a:solidFill>
                  <a:srgbClr val="00B050"/>
                </a:solidFill>
              </a:rPr>
              <a:t/>
            </a:r>
            <a:br>
              <a:rPr lang="nl-NL" sz="2000" dirty="0" smtClean="0">
                <a:solidFill>
                  <a:srgbClr val="00B050"/>
                </a:solidFill>
              </a:rPr>
            </a:br>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r>
              <a:rPr lang="nl-NL" sz="2000" dirty="0" smtClean="0">
                <a:solidFill>
                  <a:srgbClr val="00B050"/>
                </a:solidFill>
              </a:rPr>
              <a:t/>
            </a:r>
            <a:br>
              <a:rPr lang="nl-NL" sz="2000" dirty="0" smtClean="0">
                <a:solidFill>
                  <a:srgbClr val="00B050"/>
                </a:solidFill>
              </a:rPr>
            </a:br>
            <a:r>
              <a:rPr lang="nl-NL" sz="2000" dirty="0" smtClean="0">
                <a:solidFill>
                  <a:srgbClr val="00B050"/>
                </a:solidFill>
              </a:rPr>
              <a:t/>
            </a:r>
            <a:br>
              <a:rPr lang="nl-NL" sz="2000" dirty="0" smtClean="0">
                <a:solidFill>
                  <a:srgbClr val="00B050"/>
                </a:solidFill>
              </a:rPr>
            </a:br>
            <a:endParaRPr lang="nl-NL" sz="2000" dirty="0" smtClean="0">
              <a:solidFill>
                <a:schemeClr val="tx1">
                  <a:lumMod val="50000"/>
                  <a:lumOff val="50000"/>
                </a:schemeClr>
              </a:solidFill>
            </a:endParaRPr>
          </a:p>
          <a:p>
            <a:endParaRPr lang="nl-NL" sz="2000" dirty="0" smtClean="0">
              <a:solidFill>
                <a:srgbClr val="00B050"/>
              </a:solidFill>
            </a:endParaRPr>
          </a:p>
        </p:txBody>
      </p:sp>
      <p:pic>
        <p:nvPicPr>
          <p:cNvPr id="2050" name="Picture 2" descr="C:\Users\Nico\Pictures\Afbeeldingen paradijsthese\0479_-_zonnebark_choefoe_bootmuseum_-_giza_20110623_1202434557.jpg"/>
          <p:cNvPicPr>
            <a:picLocks noChangeAspect="1" noChangeArrowheads="1"/>
          </p:cNvPicPr>
          <p:nvPr/>
        </p:nvPicPr>
        <p:blipFill>
          <a:blip r:embed="rId3" cstate="print"/>
          <a:srcRect/>
          <a:stretch>
            <a:fillRect/>
          </a:stretch>
        </p:blipFill>
        <p:spPr bwMode="auto">
          <a:xfrm>
            <a:off x="1907704" y="2348880"/>
            <a:ext cx="5184576" cy="388843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r>
              <a:rPr lang="nl-NL" sz="2400" dirty="0" smtClean="0">
                <a:solidFill>
                  <a:schemeClr val="tx1">
                    <a:lumMod val="50000"/>
                    <a:lumOff val="50000"/>
                  </a:schemeClr>
                </a:solidFill>
              </a:rPr>
              <a:t>Onderbouwing van de bipiramidevorm</a:t>
            </a:r>
          </a:p>
          <a:p>
            <a:endParaRPr lang="nl-NL" sz="2000" dirty="0" smtClean="0">
              <a:solidFill>
                <a:srgbClr val="00B050"/>
              </a:solidFill>
            </a:endParaRPr>
          </a:p>
          <a:p>
            <a:r>
              <a:rPr lang="nl-NL" sz="2000" dirty="0" smtClean="0"/>
              <a:t>De piramiden van Gizeh wekken nog altijd verwondering op.</a:t>
            </a:r>
          </a:p>
          <a:p>
            <a:endParaRPr lang="nl-NL" sz="2000" dirty="0" smtClean="0">
              <a:solidFill>
                <a:srgbClr val="00B050"/>
              </a:solidFill>
            </a:endParaRPr>
          </a:p>
          <a:p>
            <a:endParaRPr lang="nl-NL" sz="2000" dirty="0" smtClean="0">
              <a:solidFill>
                <a:srgbClr val="00B050"/>
              </a:solidFill>
            </a:endParaRPr>
          </a:p>
          <a:p>
            <a:r>
              <a:rPr lang="nl-NL" sz="2000" dirty="0" smtClean="0">
                <a:solidFill>
                  <a:srgbClr val="00B050"/>
                </a:solidFill>
              </a:rPr>
              <a:t/>
            </a:r>
            <a:br>
              <a:rPr lang="nl-NL" sz="2000" dirty="0" smtClean="0">
                <a:solidFill>
                  <a:srgbClr val="00B050"/>
                </a:solidFill>
              </a:rPr>
            </a:br>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r>
              <a:rPr lang="nl-NL" sz="2000" dirty="0" smtClean="0">
                <a:solidFill>
                  <a:srgbClr val="00B050"/>
                </a:solidFill>
              </a:rPr>
              <a:t/>
            </a:r>
            <a:br>
              <a:rPr lang="nl-NL" sz="2000" dirty="0" smtClean="0">
                <a:solidFill>
                  <a:srgbClr val="00B050"/>
                </a:solidFill>
              </a:rPr>
            </a:br>
            <a:r>
              <a:rPr lang="nl-NL" sz="2000" dirty="0" smtClean="0">
                <a:solidFill>
                  <a:srgbClr val="00B050"/>
                </a:solidFill>
              </a:rPr>
              <a:t/>
            </a:r>
            <a:br>
              <a:rPr lang="nl-NL" sz="2000" dirty="0" smtClean="0">
                <a:solidFill>
                  <a:srgbClr val="00B050"/>
                </a:solidFill>
              </a:rPr>
            </a:br>
            <a:endParaRPr lang="nl-NL" sz="2000" dirty="0" smtClean="0">
              <a:solidFill>
                <a:schemeClr val="tx1">
                  <a:lumMod val="50000"/>
                  <a:lumOff val="50000"/>
                </a:schemeClr>
              </a:solidFill>
            </a:endParaRPr>
          </a:p>
          <a:p>
            <a:endParaRPr lang="nl-NL" sz="2000" dirty="0" smtClean="0">
              <a:solidFill>
                <a:srgbClr val="00B050"/>
              </a:solidFill>
            </a:endParaRPr>
          </a:p>
        </p:txBody>
      </p:sp>
      <p:pic>
        <p:nvPicPr>
          <p:cNvPr id="3075" name="Picture 3" descr="C:\Users\Nico\Pictures\Afbeeldingen paradijsthese\imagesCABJC79H.jpg"/>
          <p:cNvPicPr>
            <a:picLocks noChangeAspect="1" noChangeArrowheads="1"/>
          </p:cNvPicPr>
          <p:nvPr/>
        </p:nvPicPr>
        <p:blipFill>
          <a:blip r:embed="rId3" cstate="print"/>
          <a:srcRect/>
          <a:stretch>
            <a:fillRect/>
          </a:stretch>
        </p:blipFill>
        <p:spPr bwMode="auto">
          <a:xfrm>
            <a:off x="1691680" y="1916832"/>
            <a:ext cx="5717212" cy="428239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solidFill>
                <a:srgbClr val="00B050"/>
              </a:solidFill>
            </a:endParaRPr>
          </a:p>
          <a:p>
            <a:r>
              <a:rPr lang="nl-NL" sz="2000" dirty="0" smtClean="0"/>
              <a:t>Atlantis wordt vermeld in twee van </a:t>
            </a:r>
            <a:r>
              <a:rPr lang="nl-NL" sz="2000" dirty="0" err="1" smtClean="0"/>
              <a:t>Plato’s</a:t>
            </a:r>
            <a:r>
              <a:rPr lang="nl-NL" sz="2000" dirty="0" smtClean="0"/>
              <a:t> dialogen. Door een catastrofe zou dit rijk plotseling in de golven zijn verdwenen.</a:t>
            </a:r>
          </a:p>
          <a:p>
            <a:r>
              <a:rPr lang="nl-NL" sz="2000" dirty="0" smtClean="0"/>
              <a:t>Verondersteld wordt dat Atlantis banden heeft onderhouden met Egypte, en dat deze hoge beschaving heeft meegewerkt aan de bouw van de piramiden.</a:t>
            </a:r>
          </a:p>
          <a:p>
            <a:endParaRPr lang="nl-NL" sz="2000" dirty="0" smtClean="0"/>
          </a:p>
          <a:p>
            <a:r>
              <a:rPr lang="nl-NL" sz="2000" dirty="0" smtClean="0"/>
              <a:t>In heel oude geschriften zijn wonderlijke aanwijzingen te vinden.</a:t>
            </a:r>
            <a:br>
              <a:rPr lang="nl-NL" sz="2000" dirty="0" smtClean="0"/>
            </a:br>
            <a:r>
              <a:rPr lang="nl-NL" sz="2000" dirty="0" smtClean="0"/>
              <a:t>Zo heeft een waarzegger, voorafgaand aan de zondvloed gezegd:</a:t>
            </a:r>
            <a:br>
              <a:rPr lang="nl-NL" sz="2000" dirty="0" smtClean="0"/>
            </a:br>
            <a:endParaRPr lang="nl-NL" sz="2000" dirty="0" smtClean="0"/>
          </a:p>
          <a:p>
            <a:r>
              <a:rPr lang="nl-NL" sz="2000" dirty="0" smtClean="0">
                <a:solidFill>
                  <a:srgbClr val="00B050"/>
                </a:solidFill>
              </a:rPr>
              <a:t>“</a:t>
            </a:r>
            <a:r>
              <a:rPr lang="nl-NL" sz="2000" dirty="0" err="1" smtClean="0">
                <a:solidFill>
                  <a:srgbClr val="00B050"/>
                </a:solidFill>
              </a:rPr>
              <a:t>Wir</a:t>
            </a:r>
            <a:r>
              <a:rPr lang="nl-NL" sz="2000" dirty="0" smtClean="0">
                <a:solidFill>
                  <a:srgbClr val="00B050"/>
                </a:solidFill>
              </a:rPr>
              <a:t> waren in </a:t>
            </a:r>
            <a:r>
              <a:rPr lang="nl-NL" sz="2000" dirty="0" err="1" smtClean="0">
                <a:solidFill>
                  <a:srgbClr val="00B050"/>
                </a:solidFill>
              </a:rPr>
              <a:t>gewaltiger</a:t>
            </a:r>
            <a:r>
              <a:rPr lang="nl-NL" sz="2000" dirty="0" smtClean="0">
                <a:solidFill>
                  <a:srgbClr val="00B050"/>
                </a:solidFill>
              </a:rPr>
              <a:t> </a:t>
            </a:r>
            <a:r>
              <a:rPr lang="nl-NL" sz="2000" dirty="0" err="1" smtClean="0">
                <a:solidFill>
                  <a:srgbClr val="00B050"/>
                </a:solidFill>
              </a:rPr>
              <a:t>Furcht</a:t>
            </a:r>
            <a:r>
              <a:rPr lang="nl-NL" sz="2000" dirty="0" smtClean="0">
                <a:solidFill>
                  <a:srgbClr val="00B050"/>
                </a:solidFill>
              </a:rPr>
              <a:t> </a:t>
            </a:r>
            <a:r>
              <a:rPr lang="nl-NL" sz="2000" dirty="0" err="1" smtClean="0">
                <a:solidFill>
                  <a:srgbClr val="00B050"/>
                </a:solidFill>
              </a:rPr>
              <a:t>befangen</a:t>
            </a:r>
            <a:r>
              <a:rPr lang="nl-NL" sz="2000" dirty="0" smtClean="0">
                <a:solidFill>
                  <a:srgbClr val="00B050"/>
                </a:solidFill>
              </a:rPr>
              <a:t>, da </a:t>
            </a:r>
            <a:r>
              <a:rPr lang="nl-NL" sz="2000" dirty="0" err="1" smtClean="0">
                <a:solidFill>
                  <a:srgbClr val="00B050"/>
                </a:solidFill>
              </a:rPr>
              <a:t>plötzlich</a:t>
            </a:r>
            <a:r>
              <a:rPr lang="nl-NL" sz="2000" dirty="0" smtClean="0">
                <a:solidFill>
                  <a:srgbClr val="00B050"/>
                </a:solidFill>
              </a:rPr>
              <a:t> </a:t>
            </a:r>
            <a:r>
              <a:rPr lang="nl-NL" sz="2000" dirty="0" err="1" smtClean="0">
                <a:solidFill>
                  <a:srgbClr val="00B050"/>
                </a:solidFill>
              </a:rPr>
              <a:t>sahen</a:t>
            </a:r>
            <a:r>
              <a:rPr lang="nl-NL" sz="2000" dirty="0" smtClean="0">
                <a:solidFill>
                  <a:srgbClr val="00B050"/>
                </a:solidFill>
              </a:rPr>
              <a:t> </a:t>
            </a:r>
            <a:r>
              <a:rPr lang="nl-NL" sz="2000" dirty="0" err="1" smtClean="0">
                <a:solidFill>
                  <a:srgbClr val="00B050"/>
                </a:solidFill>
              </a:rPr>
              <a:t>wir</a:t>
            </a:r>
            <a:r>
              <a:rPr lang="nl-NL" sz="2000" dirty="0" smtClean="0">
                <a:solidFill>
                  <a:srgbClr val="00B050"/>
                </a:solidFill>
              </a:rPr>
              <a:t> den </a:t>
            </a:r>
            <a:r>
              <a:rPr lang="nl-NL" sz="2000" dirty="0" err="1" smtClean="0">
                <a:solidFill>
                  <a:srgbClr val="00B050"/>
                </a:solidFill>
              </a:rPr>
              <a:t>Himmel</a:t>
            </a:r>
            <a:r>
              <a:rPr lang="nl-NL" sz="2000" dirty="0" smtClean="0">
                <a:solidFill>
                  <a:srgbClr val="00B050"/>
                </a:solidFill>
              </a:rPr>
              <a:t> </a:t>
            </a:r>
            <a:r>
              <a:rPr lang="nl-NL" sz="2000" dirty="0" err="1" smtClean="0">
                <a:solidFill>
                  <a:srgbClr val="00B050"/>
                </a:solidFill>
              </a:rPr>
              <a:t>an</a:t>
            </a:r>
            <a:r>
              <a:rPr lang="nl-NL" sz="2000" dirty="0" smtClean="0">
                <a:solidFill>
                  <a:srgbClr val="00B050"/>
                </a:solidFill>
              </a:rPr>
              <a:t> </a:t>
            </a:r>
            <a:r>
              <a:rPr lang="nl-NL" sz="2000" dirty="0" err="1" smtClean="0">
                <a:solidFill>
                  <a:srgbClr val="00B050"/>
                </a:solidFill>
              </a:rPr>
              <a:t>einer</a:t>
            </a:r>
            <a:r>
              <a:rPr lang="nl-NL" sz="2000" dirty="0" smtClean="0">
                <a:solidFill>
                  <a:srgbClr val="00B050"/>
                </a:solidFill>
              </a:rPr>
              <a:t> Stelle </a:t>
            </a:r>
            <a:r>
              <a:rPr lang="nl-NL" sz="2000" dirty="0" err="1" smtClean="0">
                <a:solidFill>
                  <a:srgbClr val="00B050"/>
                </a:solidFill>
              </a:rPr>
              <a:t>sich</a:t>
            </a:r>
            <a:r>
              <a:rPr lang="nl-NL" sz="2000" dirty="0" smtClean="0">
                <a:solidFill>
                  <a:srgbClr val="00B050"/>
                </a:solidFill>
              </a:rPr>
              <a:t> </a:t>
            </a:r>
            <a:r>
              <a:rPr lang="nl-NL" sz="2000" dirty="0" err="1" smtClean="0">
                <a:solidFill>
                  <a:srgbClr val="00B050"/>
                </a:solidFill>
              </a:rPr>
              <a:t>öffnen</a:t>
            </a:r>
            <a:r>
              <a:rPr lang="nl-NL" sz="2000" dirty="0" smtClean="0">
                <a:solidFill>
                  <a:srgbClr val="00B050"/>
                </a:solidFill>
              </a:rPr>
              <a:t>, </a:t>
            </a:r>
            <a:r>
              <a:rPr lang="nl-NL" sz="2000" dirty="0" err="1" smtClean="0">
                <a:solidFill>
                  <a:srgbClr val="00B050"/>
                </a:solidFill>
              </a:rPr>
              <a:t>ein</a:t>
            </a:r>
            <a:r>
              <a:rPr lang="nl-NL" sz="2000" dirty="0" smtClean="0">
                <a:solidFill>
                  <a:srgbClr val="00B050"/>
                </a:solidFill>
              </a:rPr>
              <a:t> </a:t>
            </a:r>
            <a:r>
              <a:rPr lang="nl-NL" sz="2000" dirty="0" err="1" smtClean="0">
                <a:solidFill>
                  <a:srgbClr val="00B050"/>
                </a:solidFill>
              </a:rPr>
              <a:t>strahlendes</a:t>
            </a:r>
            <a:r>
              <a:rPr lang="nl-NL" sz="2000" dirty="0" smtClean="0">
                <a:solidFill>
                  <a:srgbClr val="00B050"/>
                </a:solidFill>
              </a:rPr>
              <a:t> Licht </a:t>
            </a:r>
            <a:r>
              <a:rPr lang="nl-NL" sz="2000" dirty="0" err="1" smtClean="0">
                <a:solidFill>
                  <a:srgbClr val="00B050"/>
                </a:solidFill>
              </a:rPr>
              <a:t>trat</a:t>
            </a:r>
            <a:r>
              <a:rPr lang="nl-NL" sz="2000" dirty="0" smtClean="0">
                <a:solidFill>
                  <a:srgbClr val="00B050"/>
                </a:solidFill>
              </a:rPr>
              <a:t> </a:t>
            </a:r>
            <a:r>
              <a:rPr lang="nl-NL" sz="2000" dirty="0" err="1" smtClean="0">
                <a:solidFill>
                  <a:srgbClr val="00B050"/>
                </a:solidFill>
              </a:rPr>
              <a:t>hervor</a:t>
            </a:r>
            <a:r>
              <a:rPr lang="nl-NL" sz="2000" dirty="0" smtClean="0">
                <a:solidFill>
                  <a:srgbClr val="00B050"/>
                </a:solidFill>
              </a:rPr>
              <a:t>, </a:t>
            </a:r>
            <a:r>
              <a:rPr lang="nl-NL" sz="2000" dirty="0" err="1" smtClean="0">
                <a:solidFill>
                  <a:srgbClr val="00B050"/>
                </a:solidFill>
              </a:rPr>
              <a:t>und</a:t>
            </a:r>
            <a:r>
              <a:rPr lang="nl-NL" sz="2000" dirty="0" smtClean="0">
                <a:solidFill>
                  <a:srgbClr val="00B050"/>
                </a:solidFill>
              </a:rPr>
              <a:t> die </a:t>
            </a:r>
            <a:r>
              <a:rPr lang="nl-NL" sz="2000" dirty="0" err="1" smtClean="0">
                <a:solidFill>
                  <a:srgbClr val="00B050"/>
                </a:solidFill>
              </a:rPr>
              <a:t>Sonne</a:t>
            </a:r>
            <a:r>
              <a:rPr lang="nl-NL" sz="2000" dirty="0" smtClean="0">
                <a:solidFill>
                  <a:srgbClr val="00B050"/>
                </a:solidFill>
              </a:rPr>
              <a:t> ging </a:t>
            </a:r>
            <a:r>
              <a:rPr lang="nl-NL" sz="2000" dirty="0" err="1" smtClean="0">
                <a:solidFill>
                  <a:srgbClr val="00B050"/>
                </a:solidFill>
              </a:rPr>
              <a:t>über</a:t>
            </a:r>
            <a:r>
              <a:rPr lang="nl-NL" sz="2000" dirty="0" smtClean="0">
                <a:solidFill>
                  <a:srgbClr val="00B050"/>
                </a:solidFill>
              </a:rPr>
              <a:t> </a:t>
            </a:r>
            <a:r>
              <a:rPr lang="nl-NL" sz="2000" dirty="0" err="1" smtClean="0">
                <a:solidFill>
                  <a:srgbClr val="00B050"/>
                </a:solidFill>
              </a:rPr>
              <a:t>uns</a:t>
            </a:r>
            <a:r>
              <a:rPr lang="nl-NL" sz="2000" dirty="0" smtClean="0">
                <a:solidFill>
                  <a:srgbClr val="00B050"/>
                </a:solidFill>
              </a:rPr>
              <a:t> </a:t>
            </a:r>
            <a:r>
              <a:rPr lang="nl-NL" sz="2000" dirty="0" err="1" smtClean="0">
                <a:solidFill>
                  <a:srgbClr val="00B050"/>
                </a:solidFill>
              </a:rPr>
              <a:t>auf</a:t>
            </a:r>
            <a:r>
              <a:rPr lang="nl-NL" sz="2000" dirty="0" smtClean="0">
                <a:solidFill>
                  <a:srgbClr val="00B050"/>
                </a:solidFill>
              </a:rPr>
              <a:t>. Da </a:t>
            </a:r>
            <a:r>
              <a:rPr lang="nl-NL" sz="2000" dirty="0" err="1" smtClean="0">
                <a:solidFill>
                  <a:srgbClr val="00B050"/>
                </a:solidFill>
              </a:rPr>
              <a:t>flehten</a:t>
            </a:r>
            <a:r>
              <a:rPr lang="nl-NL" sz="2000" dirty="0" smtClean="0">
                <a:solidFill>
                  <a:srgbClr val="00B050"/>
                </a:solidFill>
              </a:rPr>
              <a:t> </a:t>
            </a:r>
            <a:r>
              <a:rPr lang="nl-NL" sz="2000" dirty="0" err="1" smtClean="0">
                <a:solidFill>
                  <a:srgbClr val="00B050"/>
                </a:solidFill>
              </a:rPr>
              <a:t>wir</a:t>
            </a:r>
            <a:r>
              <a:rPr lang="nl-NL" sz="2000" dirty="0" smtClean="0">
                <a:solidFill>
                  <a:srgbClr val="00B050"/>
                </a:solidFill>
              </a:rPr>
              <a:t> </a:t>
            </a:r>
            <a:r>
              <a:rPr lang="nl-NL" sz="2000" dirty="0" err="1" smtClean="0">
                <a:solidFill>
                  <a:srgbClr val="00B050"/>
                </a:solidFill>
              </a:rPr>
              <a:t>zu</a:t>
            </a:r>
            <a:r>
              <a:rPr lang="nl-NL" sz="2000" dirty="0" smtClean="0">
                <a:solidFill>
                  <a:srgbClr val="00B050"/>
                </a:solidFill>
              </a:rPr>
              <a:t> </a:t>
            </a:r>
            <a:r>
              <a:rPr lang="nl-NL" sz="2000" dirty="0" err="1" smtClean="0">
                <a:solidFill>
                  <a:srgbClr val="00B050"/>
                </a:solidFill>
              </a:rPr>
              <a:t>ihr</a:t>
            </a:r>
            <a:r>
              <a:rPr lang="nl-NL" sz="2000" dirty="0" smtClean="0">
                <a:solidFill>
                  <a:srgbClr val="00B050"/>
                </a:solidFill>
              </a:rPr>
              <a:t> </a:t>
            </a:r>
            <a:r>
              <a:rPr lang="nl-NL" sz="2000" dirty="0" err="1" smtClean="0">
                <a:solidFill>
                  <a:srgbClr val="00B050"/>
                </a:solidFill>
              </a:rPr>
              <a:t>um</a:t>
            </a:r>
            <a:r>
              <a:rPr lang="nl-NL" sz="2000" dirty="0" smtClean="0">
                <a:solidFill>
                  <a:srgbClr val="00B050"/>
                </a:solidFill>
              </a:rPr>
              <a:t> </a:t>
            </a:r>
            <a:r>
              <a:rPr lang="nl-NL" sz="2000" dirty="0" err="1" smtClean="0">
                <a:solidFill>
                  <a:srgbClr val="00B050"/>
                </a:solidFill>
              </a:rPr>
              <a:t>Hilfe</a:t>
            </a:r>
            <a:r>
              <a:rPr lang="nl-NL" sz="2000" dirty="0" smtClean="0">
                <a:solidFill>
                  <a:srgbClr val="00B050"/>
                </a:solidFill>
              </a:rPr>
              <a:t>, </a:t>
            </a:r>
            <a:r>
              <a:rPr lang="nl-NL" sz="2000" dirty="0" err="1" smtClean="0">
                <a:solidFill>
                  <a:srgbClr val="00B050"/>
                </a:solidFill>
              </a:rPr>
              <a:t>und</a:t>
            </a:r>
            <a:r>
              <a:rPr lang="nl-NL" sz="2000" dirty="0" smtClean="0">
                <a:solidFill>
                  <a:srgbClr val="00B050"/>
                </a:solidFill>
              </a:rPr>
              <a:t> </a:t>
            </a:r>
            <a:r>
              <a:rPr lang="nl-NL" sz="2000" dirty="0" err="1" smtClean="0">
                <a:solidFill>
                  <a:srgbClr val="00B050"/>
                </a:solidFill>
              </a:rPr>
              <a:t>sie</a:t>
            </a:r>
            <a:r>
              <a:rPr lang="nl-NL" sz="2000" dirty="0" smtClean="0">
                <a:solidFill>
                  <a:srgbClr val="00B050"/>
                </a:solidFill>
              </a:rPr>
              <a:t> </a:t>
            </a:r>
            <a:r>
              <a:rPr lang="nl-NL" sz="2000" dirty="0" err="1" smtClean="0">
                <a:solidFill>
                  <a:srgbClr val="00B050"/>
                </a:solidFill>
              </a:rPr>
              <a:t>sprach</a:t>
            </a:r>
            <a:r>
              <a:rPr lang="nl-NL" sz="2000" dirty="0" smtClean="0">
                <a:solidFill>
                  <a:srgbClr val="00B050"/>
                </a:solidFill>
              </a:rPr>
              <a:t> </a:t>
            </a:r>
            <a:r>
              <a:rPr lang="nl-NL" sz="2000" dirty="0" err="1" smtClean="0">
                <a:solidFill>
                  <a:srgbClr val="00B050"/>
                </a:solidFill>
              </a:rPr>
              <a:t>zu</a:t>
            </a:r>
            <a:r>
              <a:rPr lang="nl-NL" sz="2000" dirty="0" smtClean="0">
                <a:solidFill>
                  <a:srgbClr val="00B050"/>
                </a:solidFill>
              </a:rPr>
              <a:t> </a:t>
            </a:r>
            <a:r>
              <a:rPr lang="nl-NL" sz="2000" dirty="0" err="1" smtClean="0">
                <a:solidFill>
                  <a:srgbClr val="00B050"/>
                </a:solidFill>
              </a:rPr>
              <a:t>uns</a:t>
            </a:r>
            <a:r>
              <a:rPr lang="nl-NL" sz="2000" dirty="0" smtClean="0">
                <a:solidFill>
                  <a:srgbClr val="00B050"/>
                </a:solidFill>
              </a:rPr>
              <a:t>: </a:t>
            </a:r>
            <a:r>
              <a:rPr lang="nl-NL" sz="2000" b="1" dirty="0" smtClean="0">
                <a:solidFill>
                  <a:srgbClr val="00B050"/>
                </a:solidFill>
              </a:rPr>
              <a:t>Das </a:t>
            </a:r>
            <a:r>
              <a:rPr lang="nl-NL" sz="2000" b="1" dirty="0" err="1" smtClean="0">
                <a:solidFill>
                  <a:srgbClr val="00B050"/>
                </a:solidFill>
              </a:rPr>
              <a:t>himmelsgewölbe</a:t>
            </a:r>
            <a:r>
              <a:rPr lang="nl-NL" sz="2000" b="1" dirty="0" smtClean="0">
                <a:solidFill>
                  <a:srgbClr val="00B050"/>
                </a:solidFill>
              </a:rPr>
              <a:t> </a:t>
            </a:r>
            <a:r>
              <a:rPr lang="nl-NL" sz="2000" b="1" dirty="0" err="1" smtClean="0">
                <a:solidFill>
                  <a:srgbClr val="00B050"/>
                </a:solidFill>
              </a:rPr>
              <a:t>wird</a:t>
            </a:r>
            <a:r>
              <a:rPr lang="nl-NL" sz="2000" b="1" dirty="0" smtClean="0">
                <a:solidFill>
                  <a:srgbClr val="00B050"/>
                </a:solidFill>
              </a:rPr>
              <a:t> </a:t>
            </a:r>
            <a:r>
              <a:rPr lang="nl-NL" sz="2000" b="1" dirty="0" err="1" smtClean="0">
                <a:solidFill>
                  <a:srgbClr val="00B050"/>
                </a:solidFill>
              </a:rPr>
              <a:t>an</a:t>
            </a:r>
            <a:r>
              <a:rPr lang="nl-NL" sz="2000" b="1" dirty="0" smtClean="0">
                <a:solidFill>
                  <a:srgbClr val="00B050"/>
                </a:solidFill>
              </a:rPr>
              <a:t> seinen alten </a:t>
            </a:r>
            <a:r>
              <a:rPr lang="nl-NL" sz="2000" b="1" dirty="0" err="1" smtClean="0">
                <a:solidFill>
                  <a:srgbClr val="00B050"/>
                </a:solidFill>
              </a:rPr>
              <a:t>Ort</a:t>
            </a:r>
            <a:r>
              <a:rPr lang="nl-NL" sz="2000" b="1" dirty="0" smtClean="0">
                <a:solidFill>
                  <a:srgbClr val="00B050"/>
                </a:solidFill>
              </a:rPr>
              <a:t> </a:t>
            </a:r>
            <a:r>
              <a:rPr lang="nl-NL" sz="2000" b="1" dirty="0" err="1" smtClean="0">
                <a:solidFill>
                  <a:srgbClr val="00B050"/>
                </a:solidFill>
              </a:rPr>
              <a:t>zurückkehren</a:t>
            </a:r>
            <a:r>
              <a:rPr lang="nl-NL" sz="2000" b="1" dirty="0" smtClean="0">
                <a:solidFill>
                  <a:srgbClr val="00B050"/>
                </a:solidFill>
              </a:rPr>
              <a:t>!”</a:t>
            </a:r>
          </a:p>
          <a:p>
            <a:endParaRPr lang="nl-NL" sz="2000" dirty="0" smtClean="0">
              <a:solidFill>
                <a:srgbClr val="00B050"/>
              </a:solidFill>
            </a:endParaRPr>
          </a:p>
          <a:p>
            <a:r>
              <a:rPr lang="nl-NL" sz="2000" dirty="0" smtClean="0">
                <a:solidFill>
                  <a:srgbClr val="00B050"/>
                </a:solidFill>
              </a:rPr>
              <a:t>“… </a:t>
            </a:r>
            <a:r>
              <a:rPr lang="nl-NL" sz="2000" dirty="0" err="1" smtClean="0">
                <a:solidFill>
                  <a:srgbClr val="00B050"/>
                </a:solidFill>
              </a:rPr>
              <a:t>und</a:t>
            </a:r>
            <a:r>
              <a:rPr lang="nl-NL" sz="2000" dirty="0" smtClean="0">
                <a:solidFill>
                  <a:srgbClr val="00B050"/>
                </a:solidFill>
              </a:rPr>
              <a:t> </a:t>
            </a:r>
            <a:r>
              <a:rPr lang="nl-NL" sz="2000" dirty="0" err="1" smtClean="0">
                <a:solidFill>
                  <a:srgbClr val="00B050"/>
                </a:solidFill>
              </a:rPr>
              <a:t>berichteten</a:t>
            </a:r>
            <a:r>
              <a:rPr lang="nl-NL" sz="2000" dirty="0" smtClean="0">
                <a:solidFill>
                  <a:srgbClr val="00B050"/>
                </a:solidFill>
              </a:rPr>
              <a:t>, die Sintflut </a:t>
            </a:r>
            <a:r>
              <a:rPr lang="nl-NL" sz="2000" dirty="0" err="1" smtClean="0">
                <a:solidFill>
                  <a:srgbClr val="00B050"/>
                </a:solidFill>
              </a:rPr>
              <a:t>werde</a:t>
            </a:r>
            <a:r>
              <a:rPr lang="nl-NL" sz="2000" dirty="0" smtClean="0">
                <a:solidFill>
                  <a:srgbClr val="00B050"/>
                </a:solidFill>
              </a:rPr>
              <a:t> kommen </a:t>
            </a:r>
            <a:r>
              <a:rPr lang="nl-NL" sz="2000" dirty="0" err="1" smtClean="0">
                <a:solidFill>
                  <a:srgbClr val="00B050"/>
                </a:solidFill>
              </a:rPr>
              <a:t>und</a:t>
            </a:r>
            <a:r>
              <a:rPr lang="nl-NL" sz="2000" dirty="0" smtClean="0">
                <a:solidFill>
                  <a:srgbClr val="00B050"/>
                </a:solidFill>
              </a:rPr>
              <a:t> </a:t>
            </a:r>
            <a:r>
              <a:rPr lang="nl-NL" sz="2000" dirty="0" err="1" smtClean="0">
                <a:solidFill>
                  <a:srgbClr val="00B050"/>
                </a:solidFill>
              </a:rPr>
              <a:t>danach</a:t>
            </a:r>
            <a:r>
              <a:rPr lang="nl-NL" sz="2000" dirty="0" smtClean="0">
                <a:solidFill>
                  <a:srgbClr val="00B050"/>
                </a:solidFill>
              </a:rPr>
              <a:t> </a:t>
            </a:r>
            <a:r>
              <a:rPr lang="nl-NL" sz="2000" dirty="0" err="1" smtClean="0">
                <a:solidFill>
                  <a:srgbClr val="00B050"/>
                </a:solidFill>
              </a:rPr>
              <a:t>ein</a:t>
            </a:r>
            <a:r>
              <a:rPr lang="nl-NL" sz="2000" dirty="0" smtClean="0">
                <a:solidFill>
                  <a:srgbClr val="00B050"/>
                </a:solidFill>
              </a:rPr>
              <a:t> </a:t>
            </a:r>
            <a:r>
              <a:rPr lang="nl-NL" sz="2000" dirty="0" err="1" smtClean="0">
                <a:solidFill>
                  <a:srgbClr val="00B050"/>
                </a:solidFill>
              </a:rPr>
              <a:t>Feuer</a:t>
            </a:r>
            <a:r>
              <a:rPr lang="nl-NL" sz="2000" dirty="0" smtClean="0">
                <a:solidFill>
                  <a:srgbClr val="00B050"/>
                </a:solidFill>
              </a:rPr>
              <a:t>, das </a:t>
            </a:r>
            <a:r>
              <a:rPr lang="nl-NL" sz="2000" dirty="0" err="1" smtClean="0">
                <a:solidFill>
                  <a:srgbClr val="00B050"/>
                </a:solidFill>
              </a:rPr>
              <a:t>aus</a:t>
            </a:r>
            <a:r>
              <a:rPr lang="nl-NL" sz="2000" dirty="0" smtClean="0">
                <a:solidFill>
                  <a:srgbClr val="00B050"/>
                </a:solidFill>
              </a:rPr>
              <a:t> </a:t>
            </a:r>
            <a:r>
              <a:rPr lang="nl-NL" sz="2000" dirty="0" err="1" smtClean="0">
                <a:solidFill>
                  <a:srgbClr val="00B050"/>
                </a:solidFill>
              </a:rPr>
              <a:t>dem</a:t>
            </a:r>
            <a:r>
              <a:rPr lang="nl-NL" sz="2000" dirty="0" smtClean="0">
                <a:solidFill>
                  <a:srgbClr val="00B050"/>
                </a:solidFill>
              </a:rPr>
              <a:t> </a:t>
            </a:r>
            <a:r>
              <a:rPr lang="nl-NL" sz="2000" dirty="0" err="1" smtClean="0">
                <a:solidFill>
                  <a:srgbClr val="00B050"/>
                </a:solidFill>
              </a:rPr>
              <a:t>Sternbild</a:t>
            </a:r>
            <a:r>
              <a:rPr lang="nl-NL" sz="2000" dirty="0" smtClean="0">
                <a:solidFill>
                  <a:srgbClr val="00B050"/>
                </a:solidFill>
              </a:rPr>
              <a:t> des </a:t>
            </a:r>
            <a:r>
              <a:rPr lang="nl-NL" sz="2000" dirty="0" err="1" smtClean="0">
                <a:solidFill>
                  <a:srgbClr val="00B050"/>
                </a:solidFill>
              </a:rPr>
              <a:t>Löwen</a:t>
            </a:r>
            <a:r>
              <a:rPr lang="nl-NL" sz="2000" dirty="0" smtClean="0">
                <a:solidFill>
                  <a:srgbClr val="00B050"/>
                </a:solidFill>
              </a:rPr>
              <a:t> </a:t>
            </a:r>
            <a:r>
              <a:rPr lang="nl-NL" sz="2000" dirty="0" err="1" smtClean="0">
                <a:solidFill>
                  <a:srgbClr val="00B050"/>
                </a:solidFill>
              </a:rPr>
              <a:t>hervorkommen</a:t>
            </a:r>
            <a:r>
              <a:rPr lang="nl-NL" sz="2000" dirty="0" smtClean="0">
                <a:solidFill>
                  <a:srgbClr val="00B050"/>
                </a:solidFill>
              </a:rPr>
              <a:t> </a:t>
            </a:r>
            <a:r>
              <a:rPr lang="nl-NL" sz="2000" dirty="0" err="1" smtClean="0">
                <a:solidFill>
                  <a:srgbClr val="00B050"/>
                </a:solidFill>
              </a:rPr>
              <a:t>werde</a:t>
            </a:r>
            <a:r>
              <a:rPr lang="nl-NL" sz="2000" dirty="0" smtClean="0">
                <a:solidFill>
                  <a:srgbClr val="00B050"/>
                </a:solidFill>
              </a:rPr>
              <a:t>, </a:t>
            </a:r>
            <a:r>
              <a:rPr lang="nl-NL" sz="2000" dirty="0" err="1" smtClean="0">
                <a:solidFill>
                  <a:srgbClr val="00B050"/>
                </a:solidFill>
              </a:rPr>
              <a:t>um</a:t>
            </a:r>
            <a:r>
              <a:rPr lang="nl-NL" sz="2000" dirty="0" smtClean="0">
                <a:solidFill>
                  <a:srgbClr val="00B050"/>
                </a:solidFill>
              </a:rPr>
              <a:t> die Welt </a:t>
            </a:r>
            <a:r>
              <a:rPr lang="nl-NL" sz="2000" dirty="0" err="1" smtClean="0">
                <a:solidFill>
                  <a:srgbClr val="00B050"/>
                </a:solidFill>
              </a:rPr>
              <a:t>zu</a:t>
            </a:r>
            <a:r>
              <a:rPr lang="nl-NL" sz="2000" dirty="0" smtClean="0">
                <a:solidFill>
                  <a:srgbClr val="00B050"/>
                </a:solidFill>
              </a:rPr>
              <a:t> </a:t>
            </a:r>
            <a:r>
              <a:rPr lang="nl-NL" sz="2000" dirty="0" err="1" smtClean="0">
                <a:solidFill>
                  <a:srgbClr val="00B050"/>
                </a:solidFill>
              </a:rPr>
              <a:t>verbrennen</a:t>
            </a:r>
            <a:r>
              <a:rPr lang="nl-NL" sz="2000" dirty="0" smtClean="0">
                <a:solidFill>
                  <a:srgbClr val="00B050"/>
                </a:solidFill>
              </a:rPr>
              <a:t>.”</a:t>
            </a:r>
          </a:p>
          <a:p>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Citaat uit ‘Wie schiep Egypte? ‘, bladzijde 154</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386090"/>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solidFill>
                <a:srgbClr val="00B050"/>
              </a:solidFill>
            </a:endParaRPr>
          </a:p>
          <a:p>
            <a:r>
              <a:rPr lang="nl-NL" sz="2000" dirty="0" smtClean="0"/>
              <a:t>Deze voorspelling is niet mis.</a:t>
            </a:r>
          </a:p>
          <a:p>
            <a:r>
              <a:rPr lang="nl-NL" sz="2000" dirty="0" smtClean="0"/>
              <a:t>Kennelijk is zojuist een ‘hemelgewelf’ losgeraakt van de aarde en opgestegen.</a:t>
            </a:r>
          </a:p>
          <a:p>
            <a:r>
              <a:rPr lang="nl-NL" sz="2000" dirty="0" smtClean="0"/>
              <a:t>Aangegeven wordt dat dit ‘hemelgewelf’ op zijn oude plaats zal terugkeren.</a:t>
            </a:r>
          </a:p>
          <a:p>
            <a:endParaRPr lang="nl-NL" sz="2000" dirty="0" smtClean="0"/>
          </a:p>
          <a:p>
            <a:r>
              <a:rPr lang="nl-NL" sz="2000" dirty="0" smtClean="0"/>
              <a:t>Ondertussen zal er eerst een zondvloed komen, en vervolgens een wereldbrand.</a:t>
            </a:r>
          </a:p>
          <a:p>
            <a:r>
              <a:rPr lang="nl-NL" sz="2000" dirty="0" smtClean="0"/>
              <a:t>Die wereldbrand zal veroorzaakt worden door iets dat uit het sterrenbeeld de Leeuw naar de aarde zal komen.</a:t>
            </a: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r>
              <a:rPr lang="nl-NL" sz="2000" dirty="0" smtClean="0">
                <a:solidFill>
                  <a:srgbClr val="C00000"/>
                </a:solidFill>
              </a:rPr>
              <a:t>Deze zeer oude voorspelling komt overeen met het idee dat tijdens de zondvloed het paradijs in veiligheid is gebracht, en dat daarna de zondvloed kwam.</a:t>
            </a:r>
          </a:p>
          <a:p>
            <a:r>
              <a:rPr lang="nl-NL" sz="2000" dirty="0" smtClean="0">
                <a:solidFill>
                  <a:srgbClr val="C00000"/>
                </a:solidFill>
              </a:rPr>
              <a:t>Vervolgens staat ons aan het einde van de tijd een enorme wereldbrand te wachten, waarna het nieuwe Jeruzalem de oude plek van het paradijs zal gaan innemen.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endParaRPr lang="nl-NL" sz="2000" dirty="0" smtClean="0">
              <a:solidFill>
                <a:srgbClr val="00B050"/>
              </a:solidFill>
            </a:endParaRPr>
          </a:p>
          <a:p>
            <a:pPr>
              <a:buFont typeface="Wingdings" pitchFamily="2" charset="2"/>
              <a:buChar char="§"/>
            </a:pPr>
            <a:r>
              <a:rPr lang="nl-NL" sz="2000" dirty="0" smtClean="0">
                <a:solidFill>
                  <a:srgbClr val="00B050"/>
                </a:solidFill>
              </a:rPr>
              <a:t>  kruik met halfronde bodem</a:t>
            </a: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r>
              <a:rPr lang="nl-NL" sz="2000" dirty="0" smtClean="0"/>
              <a:t>Deze ronde kruik van steen is kogelrond van onderen, maar toch staat hij precies horizontaal, hetgeen wijst op de grote precisie waarmee deze kruik gemaakt is.</a:t>
            </a:r>
          </a:p>
        </p:txBody>
      </p:sp>
      <p:pic>
        <p:nvPicPr>
          <p:cNvPr id="4098" name="Picture 2" descr="C:\Users\Nico\Pictures\Afbeeldingen paradijsthese\2-bolvormige-kruik-bm-4-ancientmysteries_eu-k.jpg"/>
          <p:cNvPicPr>
            <a:picLocks noChangeAspect="1" noChangeArrowheads="1"/>
          </p:cNvPicPr>
          <p:nvPr/>
        </p:nvPicPr>
        <p:blipFill>
          <a:blip r:embed="rId3" cstate="print"/>
          <a:srcRect/>
          <a:stretch>
            <a:fillRect/>
          </a:stretch>
        </p:blipFill>
        <p:spPr bwMode="auto">
          <a:xfrm>
            <a:off x="2411760" y="2132856"/>
            <a:ext cx="4267200" cy="32004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4770537"/>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endParaRPr lang="nl-NL" sz="2000" dirty="0" smtClean="0">
              <a:solidFill>
                <a:srgbClr val="00B050"/>
              </a:solidFill>
            </a:endParaRPr>
          </a:p>
          <a:p>
            <a:pPr>
              <a:buFont typeface="Wingdings" pitchFamily="2" charset="2"/>
              <a:buChar char="§"/>
            </a:pPr>
            <a:r>
              <a:rPr lang="nl-NL" sz="2000" dirty="0" smtClean="0">
                <a:solidFill>
                  <a:srgbClr val="00B050"/>
                </a:solidFill>
              </a:rPr>
              <a:t>  kruik met halfronde bodem</a:t>
            </a:r>
          </a:p>
          <a:p>
            <a:endParaRPr lang="nl-NL" sz="2000" dirty="0" smtClean="0">
              <a:solidFill>
                <a:srgbClr val="00B050"/>
              </a:solidFill>
            </a:endParaRPr>
          </a:p>
          <a:p>
            <a:r>
              <a:rPr lang="nl-NL" sz="2000" dirty="0" smtClean="0"/>
              <a:t>Waarom maakte men de bodem van zo’n kruik kogelrond?</a:t>
            </a:r>
          </a:p>
          <a:p>
            <a:endParaRPr lang="nl-NL" sz="2000" dirty="0" smtClean="0"/>
          </a:p>
          <a:p>
            <a:r>
              <a:rPr lang="nl-NL" sz="2000" dirty="0" smtClean="0"/>
              <a:t>Bij een bipiramidevorm van de wereld zal niet alleen de zwaartekracht maar ook de richting van die kracht van plaats tot plaats verschillen.</a:t>
            </a:r>
          </a:p>
          <a:p>
            <a:endParaRPr lang="nl-NL" sz="2000" dirty="0" smtClean="0"/>
          </a:p>
          <a:p>
            <a:r>
              <a:rPr lang="nl-NL" sz="2000" dirty="0" smtClean="0">
                <a:solidFill>
                  <a:srgbClr val="C00000"/>
                </a:solidFill>
              </a:rPr>
              <a:t>Ik denk dat in zo’n wereld een kruik met een kogelronde bodem op zijn plaats is.</a:t>
            </a: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a:p>
            <a:endParaRPr lang="nl-NL" sz="2000" dirty="0" smtClean="0">
              <a:solidFill>
                <a:srgbClr val="00B05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2308324"/>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p>
          <a:p>
            <a:pPr>
              <a:buFont typeface="Wingdings" pitchFamily="2" charset="2"/>
              <a:buChar char="§"/>
            </a:pPr>
            <a:r>
              <a:rPr lang="nl-NL" sz="2000" dirty="0" smtClean="0">
                <a:solidFill>
                  <a:srgbClr val="00B050"/>
                </a:solidFill>
              </a:rPr>
              <a:t> aardlagen met een afwijkende geologische kolom</a:t>
            </a:r>
            <a:br>
              <a:rPr lang="nl-NL" sz="2000" dirty="0" smtClean="0">
                <a:solidFill>
                  <a:srgbClr val="00B050"/>
                </a:solidFill>
              </a:rPr>
            </a:br>
            <a:r>
              <a:rPr lang="nl-NL" sz="2000" dirty="0" smtClean="0">
                <a:solidFill>
                  <a:srgbClr val="00B050"/>
                </a:solidFill>
              </a:rPr>
              <a:t/>
            </a:r>
            <a:br>
              <a:rPr lang="nl-NL" sz="2000" dirty="0" smtClean="0">
                <a:solidFill>
                  <a:srgbClr val="00B050"/>
                </a:solidFill>
              </a:rPr>
            </a:br>
            <a:r>
              <a:rPr lang="nl-NL" sz="2000" dirty="0" smtClean="0"/>
              <a:t>Nergens op aarde is nog een gebied ontdekt met een complete geologische kolom.</a:t>
            </a:r>
          </a:p>
        </p:txBody>
      </p:sp>
      <p:pic>
        <p:nvPicPr>
          <p:cNvPr id="1026" name="Picture 2" descr="C:\Users\Nico\Pictures\Afbeeldingen paradijsthese\Slide028.jpg"/>
          <p:cNvPicPr>
            <a:picLocks noChangeAspect="1" noChangeArrowheads="1"/>
          </p:cNvPicPr>
          <p:nvPr/>
        </p:nvPicPr>
        <p:blipFill>
          <a:blip r:embed="rId3" cstate="print"/>
          <a:srcRect/>
          <a:stretch>
            <a:fillRect/>
          </a:stretch>
        </p:blipFill>
        <p:spPr bwMode="auto">
          <a:xfrm>
            <a:off x="2267744" y="2852936"/>
            <a:ext cx="4968552" cy="3754017"/>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2308324"/>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dirty="0" smtClean="0"/>
              <a:t>Als in bepaalde aardlagen fossielen gevonden worden die er niet in thuis horen, dan wordt dat door evolutionisten </a:t>
            </a:r>
            <a:r>
              <a:rPr lang="nl-NL" sz="2000" dirty="0" err="1" smtClean="0"/>
              <a:t>wegverklaard</a:t>
            </a:r>
            <a:r>
              <a:rPr lang="nl-NL" sz="2000" dirty="0" smtClean="0"/>
              <a:t>.</a:t>
            </a:r>
            <a:br>
              <a:rPr lang="nl-NL" sz="2000" dirty="0" smtClean="0"/>
            </a:br>
            <a:r>
              <a:rPr lang="nl-NL" sz="2000" dirty="0" smtClean="0"/>
              <a:t>Creationisten zien daarin echter een bevestiging dat tijdens de zondvloed een enorme catastrofe heeft plaatsgevonden.</a:t>
            </a:r>
            <a:br>
              <a:rPr lang="nl-NL" sz="2000" dirty="0" smtClean="0"/>
            </a:br>
            <a:endParaRPr lang="nl-NL" sz="2000" dirty="0" smtClean="0"/>
          </a:p>
        </p:txBody>
      </p:sp>
      <p:pic>
        <p:nvPicPr>
          <p:cNvPr id="2050" name="Picture 2" descr="C:\Users\Nico\Pictures\Afbeeldingen paradijsthese\imagesCAKLQGX7.jpg"/>
          <p:cNvPicPr>
            <a:picLocks noChangeAspect="1" noChangeArrowheads="1"/>
          </p:cNvPicPr>
          <p:nvPr/>
        </p:nvPicPr>
        <p:blipFill>
          <a:blip r:embed="rId3" cstate="print"/>
          <a:srcRect/>
          <a:stretch>
            <a:fillRect/>
          </a:stretch>
        </p:blipFill>
        <p:spPr bwMode="auto">
          <a:xfrm>
            <a:off x="2123727" y="2708920"/>
            <a:ext cx="4806719" cy="3600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755422"/>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r>
              <a:rPr lang="nl-NL" sz="2000" dirty="0" smtClean="0"/>
              <a:t>In het Nieuwe Testament komen we het paradijs driemaal tegen:</a:t>
            </a:r>
          </a:p>
          <a:p>
            <a:endParaRPr lang="nl-NL" sz="2000" dirty="0" smtClean="0"/>
          </a:p>
          <a:p>
            <a:r>
              <a:rPr lang="nl-NL" sz="2000" dirty="0" smtClean="0">
                <a:solidFill>
                  <a:srgbClr val="00B0F0"/>
                </a:solidFill>
              </a:rPr>
              <a:t>Jezus antwoordde: ‘Ik verzeker je: nog vandaag zul je met mij in het </a:t>
            </a:r>
            <a:r>
              <a:rPr lang="nl-NL" sz="2000" dirty="0" smtClean="0">
                <a:solidFill>
                  <a:srgbClr val="C00000"/>
                </a:solidFill>
              </a:rPr>
              <a:t>paradijs </a:t>
            </a:r>
            <a:r>
              <a:rPr lang="nl-NL" sz="2000" dirty="0" smtClean="0">
                <a:solidFill>
                  <a:srgbClr val="00B0F0"/>
                </a:solidFill>
              </a:rPr>
              <a:t>zijn.’ (Lucas 23:43)</a:t>
            </a:r>
          </a:p>
          <a:p>
            <a:endParaRPr lang="nl-NL" sz="2000" dirty="0" smtClean="0"/>
          </a:p>
          <a:p>
            <a:r>
              <a:rPr lang="nl-NL" sz="2000" dirty="0" smtClean="0">
                <a:solidFill>
                  <a:srgbClr val="00B0F0"/>
                </a:solidFill>
              </a:rPr>
              <a:t>Ik ken een volgeling van Christus die veertien jaar geleden tot in </a:t>
            </a:r>
            <a:r>
              <a:rPr lang="nl-NL" sz="2000" b="1" dirty="0" smtClean="0">
                <a:solidFill>
                  <a:srgbClr val="00B0F0"/>
                </a:solidFill>
              </a:rPr>
              <a:t>de derde hemel </a:t>
            </a:r>
            <a:r>
              <a:rPr lang="nl-NL" sz="2000" dirty="0" smtClean="0">
                <a:solidFill>
                  <a:srgbClr val="00B0F0"/>
                </a:solidFill>
              </a:rPr>
              <a:t>werd weggevoerd - in zijn lichaam of buiten zijn lichaam, dat weet ik niet, dat weet God alleen - werd weggevoerd tot in het </a:t>
            </a:r>
            <a:r>
              <a:rPr lang="nl-NL" sz="2000" dirty="0" smtClean="0">
                <a:solidFill>
                  <a:srgbClr val="C00000"/>
                </a:solidFill>
              </a:rPr>
              <a:t>paradijs</a:t>
            </a:r>
            <a:r>
              <a:rPr lang="nl-NL" sz="2000" dirty="0" smtClean="0"/>
              <a:t> </a:t>
            </a:r>
            <a:r>
              <a:rPr lang="nl-NL" sz="2000" dirty="0" smtClean="0">
                <a:solidFill>
                  <a:srgbClr val="00B0F0"/>
                </a:solidFill>
              </a:rPr>
              <a:t>en dat hij daar woorden hoorde die door geen mens mogen worden uitgesproken. (2 Korintiërs 12:2-4)</a:t>
            </a:r>
          </a:p>
          <a:p>
            <a:endParaRPr lang="nl-NL" sz="2000" dirty="0" smtClean="0">
              <a:solidFill>
                <a:srgbClr val="00B0F0"/>
              </a:solidFill>
            </a:endParaRPr>
          </a:p>
          <a:p>
            <a:r>
              <a:rPr lang="nl-NL" sz="2000" dirty="0" smtClean="0">
                <a:solidFill>
                  <a:srgbClr val="00B0F0"/>
                </a:solidFill>
              </a:rPr>
              <a:t>‘Wie oren heeft, moet horen wat de Geest tegen de gemeente zegt. Wie overwint zal Ik laten eten van de levensboom die in Gods</a:t>
            </a:r>
            <a:r>
              <a:rPr lang="nl-NL" sz="2000" dirty="0" smtClean="0"/>
              <a:t> </a:t>
            </a:r>
            <a:r>
              <a:rPr lang="nl-NL" sz="2000" dirty="0" smtClean="0">
                <a:solidFill>
                  <a:srgbClr val="C00000"/>
                </a:solidFill>
              </a:rPr>
              <a:t>paradijs</a:t>
            </a:r>
            <a:r>
              <a:rPr lang="nl-NL" sz="2000" dirty="0" smtClean="0"/>
              <a:t> </a:t>
            </a:r>
            <a:r>
              <a:rPr lang="nl-NL" sz="2000" dirty="0" smtClean="0">
                <a:solidFill>
                  <a:srgbClr val="00B0F0"/>
                </a:solidFill>
              </a:rPr>
              <a:t>staat.’ (Openbaring 2:7)</a:t>
            </a:r>
          </a:p>
          <a:p>
            <a:endParaRPr lang="nl-NL" sz="2000" dirty="0" smtClean="0"/>
          </a:p>
          <a:p>
            <a:endParaRPr lang="nl-NL" sz="2000" dirty="0" smtClean="0"/>
          </a:p>
          <a:p>
            <a:endParaRPr lang="nl-NL"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5693866"/>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p>
          <a:p>
            <a:pPr>
              <a:buFont typeface="Wingdings" pitchFamily="2" charset="2"/>
              <a:buChar char="§"/>
            </a:pPr>
            <a:r>
              <a:rPr lang="nl-NL" sz="2000" dirty="0" smtClean="0">
                <a:solidFill>
                  <a:srgbClr val="00B050"/>
                </a:solidFill>
              </a:rPr>
              <a:t>  de enorme zoutformaties zoals deze wereldwijd worden aangetroffen</a:t>
            </a:r>
          </a:p>
          <a:p>
            <a:pPr>
              <a:buFont typeface="Wingdings" pitchFamily="2" charset="2"/>
              <a:buChar char="§"/>
            </a:pPr>
            <a:endParaRPr lang="nl-NL" sz="2000" dirty="0" smtClean="0">
              <a:solidFill>
                <a:srgbClr val="00B050"/>
              </a:solidFill>
            </a:endParaRPr>
          </a:p>
          <a:p>
            <a:r>
              <a:rPr lang="nl-NL" sz="2000" dirty="0" smtClean="0"/>
              <a:t>De wereldwijd aangetroffen zoutformaties vragen om een verklaring.</a:t>
            </a:r>
          </a:p>
          <a:p>
            <a:r>
              <a:rPr lang="nl-NL" sz="2000" dirty="0" smtClean="0"/>
              <a:t>Op de website van Stef </a:t>
            </a:r>
            <a:r>
              <a:rPr lang="nl-NL" sz="2000" dirty="0" err="1" smtClean="0"/>
              <a:t>Heerema</a:t>
            </a:r>
            <a:r>
              <a:rPr lang="nl-NL" sz="2000" dirty="0" smtClean="0"/>
              <a:t> is een verklaring te vinden waarbij de vorming van de zoutlagen gezien wordt als het product van heet gesmolten </a:t>
            </a:r>
            <a:r>
              <a:rPr lang="nl-NL" sz="2000" dirty="0" err="1" smtClean="0"/>
              <a:t>haliet</a:t>
            </a:r>
            <a:r>
              <a:rPr lang="nl-NL" sz="2000" dirty="0" smtClean="0"/>
              <a:t>.</a:t>
            </a:r>
          </a:p>
          <a:p>
            <a:r>
              <a:rPr lang="nl-NL" sz="2000" dirty="0" smtClean="0"/>
              <a:t>Hij schrijft op zijn site:</a:t>
            </a:r>
            <a:r>
              <a:rPr lang="nl-NL" sz="2000" dirty="0" smtClean="0">
                <a:solidFill>
                  <a:srgbClr val="00B050"/>
                </a:solidFill>
              </a:rPr>
              <a:t/>
            </a:r>
            <a:br>
              <a:rPr lang="nl-NL" sz="2000" dirty="0" smtClean="0">
                <a:solidFill>
                  <a:srgbClr val="00B050"/>
                </a:solidFill>
              </a:rPr>
            </a:br>
            <a:r>
              <a:rPr lang="nl-NL" sz="2000" dirty="0" smtClean="0">
                <a:solidFill>
                  <a:srgbClr val="00B050"/>
                </a:solidFill>
              </a:rPr>
              <a:t>Een dergelijk magma smelt op redelijke geologische temperaturen, stroomt bijzonder snel, en verklaart het ontstaan van steenkool, olie en gas. Een moderne analogie van een dergelijk magma wordt door de </a:t>
            </a:r>
            <a:r>
              <a:rPr lang="nl-NL" sz="2000" dirty="0" err="1" smtClean="0">
                <a:solidFill>
                  <a:srgbClr val="00B050"/>
                </a:solidFill>
              </a:rPr>
              <a:t>Ol</a:t>
            </a:r>
            <a:r>
              <a:rPr lang="nl-NL" sz="2000" dirty="0" smtClean="0">
                <a:solidFill>
                  <a:srgbClr val="00B050"/>
                </a:solidFill>
              </a:rPr>
              <a:t> </a:t>
            </a:r>
            <a:r>
              <a:rPr lang="nl-NL" sz="2000" dirty="0" err="1" smtClean="0">
                <a:solidFill>
                  <a:srgbClr val="00B050"/>
                </a:solidFill>
              </a:rPr>
              <a:t>Doinyo</a:t>
            </a:r>
            <a:r>
              <a:rPr lang="nl-NL" sz="2000" dirty="0" smtClean="0">
                <a:solidFill>
                  <a:srgbClr val="00B050"/>
                </a:solidFill>
              </a:rPr>
              <a:t> </a:t>
            </a:r>
            <a:r>
              <a:rPr lang="nl-NL" sz="2000" dirty="0" err="1" smtClean="0">
                <a:solidFill>
                  <a:srgbClr val="00B050"/>
                </a:solidFill>
              </a:rPr>
              <a:t>Lengay</a:t>
            </a:r>
            <a:r>
              <a:rPr lang="nl-NL" sz="2000" dirty="0" smtClean="0">
                <a:solidFill>
                  <a:srgbClr val="00B050"/>
                </a:solidFill>
              </a:rPr>
              <a:t> vulkaan geproduceerd in het noorden van Tanzania in de grote Slenk, alhoewel op veel kleinere schaal.</a:t>
            </a:r>
          </a:p>
          <a:p>
            <a:r>
              <a:rPr lang="nl-NL" sz="2000" dirty="0" smtClean="0">
                <a:solidFill>
                  <a:srgbClr val="00B050"/>
                </a:solidFill>
              </a:rPr>
              <a:t>Met dit vulkanische model worden de grote zoutformaties snel gedeponeerd in een hete, gesmolten fase, in een mechanisme dat past in de Bijbelse tijdschaal van een jonge aarde.</a:t>
            </a:r>
          </a:p>
          <a:p>
            <a:endParaRPr lang="nl-NL" sz="20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00164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endParaRPr lang="nl-NL" sz="2000" dirty="0" smtClean="0">
              <a:solidFill>
                <a:srgbClr val="00B050"/>
              </a:solidFill>
            </a:endParaRPr>
          </a:p>
          <a:p>
            <a:pPr>
              <a:buFont typeface="Wingdings" pitchFamily="2" charset="2"/>
              <a:buChar char="§"/>
            </a:pPr>
            <a:r>
              <a:rPr lang="nl-NL" sz="2000" dirty="0" smtClean="0">
                <a:solidFill>
                  <a:srgbClr val="00B050"/>
                </a:solidFill>
              </a:rPr>
              <a:t>  continenten die op drift zijn geraakt </a:t>
            </a:r>
          </a:p>
          <a:p>
            <a:pPr>
              <a:buFont typeface="Wingdings" pitchFamily="2" charset="2"/>
              <a:buChar char="§"/>
            </a:pPr>
            <a:endParaRPr lang="nl-NL" sz="2000" dirty="0" smtClean="0">
              <a:solidFill>
                <a:srgbClr val="00B050"/>
              </a:solidFill>
            </a:endParaRPr>
          </a:p>
          <a:p>
            <a:r>
              <a:rPr lang="nl-NL" sz="2000" dirty="0" smtClean="0"/>
              <a:t>Veel creationisten zijn er van overtuigd dat de </a:t>
            </a:r>
            <a:r>
              <a:rPr lang="nl-NL" sz="2000" dirty="0" err="1" smtClean="0"/>
              <a:t>pre-zondvloedse</a:t>
            </a:r>
            <a:r>
              <a:rPr lang="nl-NL" sz="2000" dirty="0" smtClean="0"/>
              <a:t> wereld compleet anders was ingericht.</a:t>
            </a:r>
          </a:p>
          <a:p>
            <a:r>
              <a:rPr lang="nl-NL" sz="2000" dirty="0" smtClean="0"/>
              <a:t>Zij gaan uit van één continent die tijdens de zondvloed uiteen is gedreven.</a:t>
            </a:r>
          </a:p>
          <a:p>
            <a:r>
              <a:rPr lang="nl-NL" sz="2000" dirty="0" smtClean="0"/>
              <a:t>De twee beste zondvloedmodellen zijn:</a:t>
            </a:r>
          </a:p>
          <a:p>
            <a:pPr>
              <a:buFont typeface="Wingdings" pitchFamily="2" charset="2"/>
              <a:buChar char="Ø"/>
            </a:pPr>
            <a:r>
              <a:rPr lang="nl-NL" sz="2000" dirty="0" smtClean="0"/>
              <a:t>  Catastrofale Platentektoniek (</a:t>
            </a:r>
            <a:r>
              <a:rPr lang="nl-NL" sz="2000" dirty="0" err="1" smtClean="0"/>
              <a:t>Baumgardner</a:t>
            </a:r>
            <a:r>
              <a:rPr lang="nl-NL" sz="2000" dirty="0" smtClean="0"/>
              <a:t>)</a:t>
            </a:r>
          </a:p>
          <a:p>
            <a:pPr>
              <a:buFont typeface="Wingdings" pitchFamily="2" charset="2"/>
              <a:buChar char="Ø"/>
            </a:pPr>
            <a:r>
              <a:rPr lang="nl-NL" sz="2000" dirty="0" smtClean="0"/>
              <a:t>  Hydroplatentheorie (Brown)</a:t>
            </a:r>
            <a:br>
              <a:rPr lang="nl-NL" sz="2000" dirty="0" smtClean="0"/>
            </a:br>
            <a:r>
              <a:rPr lang="nl-NL" sz="2000" dirty="0" smtClean="0"/>
              <a:t/>
            </a:r>
            <a:br>
              <a:rPr lang="nl-NL" sz="2000" dirty="0" smtClean="0"/>
            </a:br>
            <a:r>
              <a:rPr lang="nl-NL" sz="2000" dirty="0" smtClean="0"/>
              <a:t>Beide zondvloedmodellen zijn niet compleet.</a:t>
            </a:r>
          </a:p>
          <a:p>
            <a:r>
              <a:rPr lang="nl-NL" sz="2000" dirty="0" smtClean="0"/>
              <a:t>Er zijn grote aanpassingen nodig.</a:t>
            </a:r>
            <a:r>
              <a:rPr lang="nl-NL" sz="2000" dirty="0" smtClean="0">
                <a:solidFill>
                  <a:srgbClr val="00B050"/>
                </a:solidFill>
              </a:rPr>
              <a:t/>
            </a:r>
            <a:br>
              <a:rPr lang="nl-NL" sz="2000" dirty="0" smtClean="0">
                <a:solidFill>
                  <a:srgbClr val="00B050"/>
                </a:solidFill>
              </a:rPr>
            </a:br>
            <a:endParaRPr lang="nl-NL" sz="2000" dirty="0" smtClean="0">
              <a:solidFill>
                <a:srgbClr val="00B050"/>
              </a:solidFill>
            </a:endParaRPr>
          </a:p>
          <a:p>
            <a:r>
              <a:rPr lang="nl-NL" sz="2000" dirty="0" smtClean="0">
                <a:solidFill>
                  <a:srgbClr val="C00000"/>
                </a:solidFill>
              </a:rPr>
              <a:t>Ik veronderstel dat als zij zouden uitgaan van de bipiramidevorm, deze modellen zeker kunnen helpen om de geschiedenis van de wereld te verklaren.</a:t>
            </a:r>
          </a:p>
          <a:p>
            <a:endParaRPr lang="nl-NL" sz="2000" dirty="0" smtClean="0">
              <a:solidFill>
                <a:srgbClr val="00B050"/>
              </a:solidFill>
            </a:endParaRPr>
          </a:p>
          <a:p>
            <a:endParaRPr lang="nl-NL"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309420"/>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endParaRPr lang="nl-NL" sz="2000" dirty="0" smtClean="0"/>
          </a:p>
          <a:p>
            <a:r>
              <a:rPr lang="nl-NL" sz="2000" b="1" dirty="0" smtClean="0">
                <a:solidFill>
                  <a:srgbClr val="00B050"/>
                </a:solidFill>
              </a:rPr>
              <a:t>Onderbouwing vanuit cultuur en natuur:</a:t>
            </a:r>
          </a:p>
          <a:p>
            <a:pPr>
              <a:buFont typeface="Wingdings" pitchFamily="2" charset="2"/>
              <a:buChar char="§"/>
            </a:pPr>
            <a:r>
              <a:rPr lang="nl-NL" sz="2000" dirty="0" smtClean="0">
                <a:solidFill>
                  <a:srgbClr val="00B050"/>
                </a:solidFill>
              </a:rPr>
              <a:t>  de regenboog</a:t>
            </a:r>
          </a:p>
          <a:p>
            <a:pPr>
              <a:buFont typeface="Wingdings" pitchFamily="2" charset="2"/>
              <a:buChar char="§"/>
            </a:pPr>
            <a:endParaRPr lang="nl-NL" sz="2000" dirty="0" smtClean="0">
              <a:solidFill>
                <a:srgbClr val="00B050"/>
              </a:solidFill>
            </a:endParaRPr>
          </a:p>
          <a:p>
            <a:r>
              <a:rPr lang="nl-NL" sz="2000" dirty="0" smtClean="0"/>
              <a:t>De wereld vóór de zondvloed zag er heel anders uit dan erna.</a:t>
            </a:r>
          </a:p>
          <a:p>
            <a:r>
              <a:rPr lang="nl-NL" sz="2000" dirty="0" smtClean="0"/>
              <a:t>Dat is op te maken uit de leeftijden die de mensen vóór de zondvloed bereikten.</a:t>
            </a:r>
          </a:p>
          <a:p>
            <a:r>
              <a:rPr lang="nl-NL" sz="2000" dirty="0" smtClean="0"/>
              <a:t>Dat is ook te zien aan de regenboog.</a:t>
            </a:r>
          </a:p>
          <a:p>
            <a:endParaRPr lang="nl-NL" sz="2000" dirty="0" smtClean="0"/>
          </a:p>
          <a:p>
            <a:endParaRPr lang="nl-NL" sz="2000" dirty="0" smtClean="0"/>
          </a:p>
          <a:p>
            <a:endParaRPr lang="nl-NL" sz="2000" dirty="0" smtClean="0"/>
          </a:p>
          <a:p>
            <a:r>
              <a:rPr lang="nl-NL" sz="2000" dirty="0" smtClean="0"/>
              <a:t>Bij de veronderstelde </a:t>
            </a:r>
          </a:p>
          <a:p>
            <a:r>
              <a:rPr lang="nl-NL" sz="2000" dirty="0" smtClean="0"/>
              <a:t>bipiramidevorm van de </a:t>
            </a:r>
          </a:p>
          <a:p>
            <a:r>
              <a:rPr lang="nl-NL" sz="2000" dirty="0" smtClean="0"/>
              <a:t>wereld vóór de </a:t>
            </a:r>
          </a:p>
          <a:p>
            <a:r>
              <a:rPr lang="nl-NL" sz="2000" dirty="0" smtClean="0"/>
              <a:t>zondvloed, was er </a:t>
            </a:r>
          </a:p>
          <a:p>
            <a:r>
              <a:rPr lang="nl-NL" sz="2000" dirty="0" smtClean="0"/>
              <a:t>toen geen regenboog.</a:t>
            </a:r>
          </a:p>
          <a:p>
            <a:endParaRPr lang="nl-NL" sz="2000" dirty="0" smtClean="0"/>
          </a:p>
          <a:p>
            <a:endParaRPr lang="nl-NL" sz="2000" dirty="0" smtClean="0"/>
          </a:p>
          <a:p>
            <a:endParaRPr lang="nl-NL" sz="2000" dirty="0" smtClean="0"/>
          </a:p>
          <a:p>
            <a:endParaRPr lang="nl-NL" sz="2000" dirty="0" smtClean="0"/>
          </a:p>
        </p:txBody>
      </p:sp>
      <p:pic>
        <p:nvPicPr>
          <p:cNvPr id="3074" name="Picture 2" descr="C:\Users\Nico\Pictures\Afbeeldingen paradijsthese\regenboog.jpg"/>
          <p:cNvPicPr>
            <a:picLocks noChangeAspect="1" noChangeArrowheads="1"/>
          </p:cNvPicPr>
          <p:nvPr/>
        </p:nvPicPr>
        <p:blipFill>
          <a:blip r:embed="rId3" cstate="print"/>
          <a:srcRect/>
          <a:stretch>
            <a:fillRect/>
          </a:stretch>
        </p:blipFill>
        <p:spPr bwMode="auto">
          <a:xfrm>
            <a:off x="3419872" y="3356991"/>
            <a:ext cx="4824536" cy="310378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5970865"/>
          </a:xfrm>
          <a:prstGeom prst="rect">
            <a:avLst/>
          </a:prstGeom>
          <a:noFill/>
        </p:spPr>
        <p:txBody>
          <a:bodyPr wrap="square" rtlCol="0">
            <a:spAutoFit/>
          </a:bodyPr>
          <a:lstStyle/>
          <a:p>
            <a:pPr algn="ctr"/>
            <a:r>
              <a:rPr lang="nl-NL" sz="2400" dirty="0" smtClean="0"/>
              <a:t>Hoeveel mensen overleefden de zondvloed?</a:t>
            </a:r>
            <a:endParaRPr lang="nl-NL" dirty="0" smtClean="0"/>
          </a:p>
          <a:p>
            <a:endParaRPr lang="nl-NL" dirty="0" smtClean="0"/>
          </a:p>
          <a:p>
            <a:r>
              <a:rPr lang="nl-NL" sz="2000" dirty="0" smtClean="0"/>
              <a:t>In de Bijbel staat duidelijk te lezen, dat van </a:t>
            </a:r>
            <a:r>
              <a:rPr lang="nl-NL" sz="2000" b="1" dirty="0" smtClean="0"/>
              <a:t>alle mensen</a:t>
            </a:r>
            <a:r>
              <a:rPr lang="nl-NL" sz="2000" dirty="0" smtClean="0"/>
              <a:t>, alleen Noach en de zijnen de zonvloed hebben overleefd. Slechts 8 mensen.</a:t>
            </a:r>
          </a:p>
          <a:p>
            <a:r>
              <a:rPr lang="nl-NL" sz="2000" dirty="0" smtClean="0"/>
              <a:t>Zo was Gods plan. Dat staat te lezen op meerdere plaatsen in Genesis:</a:t>
            </a:r>
          </a:p>
          <a:p>
            <a:endParaRPr lang="nl-NL" sz="2000" dirty="0" smtClean="0"/>
          </a:p>
          <a:p>
            <a:r>
              <a:rPr lang="nl-NL" sz="2000" dirty="0" smtClean="0">
                <a:solidFill>
                  <a:srgbClr val="00B0F0"/>
                </a:solidFill>
              </a:rPr>
              <a:t>Ik (God) heb besloten een einde te maken aan het leven van alle mensen, want door hen is de aarde vol onrecht. Ik ga hen vernietigen en de aarde erbij. (Genesis 6:13)</a:t>
            </a:r>
          </a:p>
          <a:p>
            <a:endParaRPr lang="nl-NL" sz="2000" dirty="0" smtClean="0">
              <a:solidFill>
                <a:srgbClr val="00B0F0"/>
              </a:solidFill>
            </a:endParaRPr>
          </a:p>
          <a:p>
            <a:r>
              <a:rPr lang="nl-NL" sz="2000" dirty="0" smtClean="0">
                <a:solidFill>
                  <a:srgbClr val="00B0F0"/>
                </a:solidFill>
              </a:rPr>
              <a:t>Alles wat op aarde leefde kwam om, alles wat er rondwemelde: vogels, vee, wilde dieren, en ook alle mensen. Alles wat op de land leefde en ademde vond de dood. (Genesis 7: 21-22)</a:t>
            </a:r>
          </a:p>
          <a:p>
            <a:endParaRPr lang="nl-NL" sz="2000" dirty="0" smtClean="0"/>
          </a:p>
          <a:p>
            <a:r>
              <a:rPr lang="nl-NL" sz="2000" dirty="0" smtClean="0"/>
              <a:t>En in 2 Petrus 2:5 lezen we het volgende:</a:t>
            </a:r>
          </a:p>
          <a:p>
            <a:endParaRPr lang="nl-NL" sz="2000" dirty="0" smtClean="0"/>
          </a:p>
          <a:p>
            <a:r>
              <a:rPr lang="nl-NL" sz="2000" dirty="0" smtClean="0">
                <a:solidFill>
                  <a:srgbClr val="00B0F0"/>
                </a:solidFill>
              </a:rPr>
              <a:t>Evenmin heeft Hij de wereld uit de voortijd gespaard; alleen Noach, </a:t>
            </a:r>
            <a:r>
              <a:rPr lang="nl-NL" sz="2000" b="1" dirty="0" smtClean="0">
                <a:solidFill>
                  <a:srgbClr val="00B0F0"/>
                </a:solidFill>
              </a:rPr>
              <a:t>de heraut van de rechtvaardigheid</a:t>
            </a:r>
            <a:r>
              <a:rPr lang="nl-NL" sz="2000" dirty="0" smtClean="0">
                <a:solidFill>
                  <a:srgbClr val="00B0F0"/>
                </a:solidFill>
              </a:rPr>
              <a:t>, liet Hij met zeven anderen in leven toen Hij de watervloed over die wereld vol zondaars liet komen.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5970865"/>
          </a:xfrm>
          <a:prstGeom prst="rect">
            <a:avLst/>
          </a:prstGeom>
          <a:noFill/>
        </p:spPr>
        <p:txBody>
          <a:bodyPr wrap="square" rtlCol="0">
            <a:spAutoFit/>
          </a:bodyPr>
          <a:lstStyle/>
          <a:p>
            <a:pPr algn="ctr"/>
            <a:endParaRPr lang="nl-NL" dirty="0" smtClean="0"/>
          </a:p>
          <a:p>
            <a:endParaRPr lang="nl-NL" dirty="0" smtClean="0"/>
          </a:p>
          <a:p>
            <a:r>
              <a:rPr lang="nl-NL" sz="2000" dirty="0" smtClean="0"/>
              <a:t>Deze overduidelijke teksten zijn slechts goed te interpreteren in vergelijking met andere teksten. Een tekst als:</a:t>
            </a:r>
          </a:p>
          <a:p>
            <a:endParaRPr lang="nl-NL" sz="2000" dirty="0" smtClean="0">
              <a:solidFill>
                <a:srgbClr val="00B0F0"/>
              </a:solidFill>
            </a:endParaRPr>
          </a:p>
          <a:p>
            <a:r>
              <a:rPr lang="nl-NL" sz="2000" dirty="0" smtClean="0">
                <a:solidFill>
                  <a:srgbClr val="00B0F0"/>
                </a:solidFill>
              </a:rPr>
              <a:t>De Heer antwoordde: “Totdat de steden en de huizen geheel verlaten zijn en er geen mens meer woont, tot </a:t>
            </a:r>
            <a:r>
              <a:rPr lang="nl-NL" sz="2000" b="1" dirty="0" smtClean="0">
                <a:solidFill>
                  <a:srgbClr val="00B0F0"/>
                </a:solidFill>
              </a:rPr>
              <a:t>heel </a:t>
            </a:r>
            <a:r>
              <a:rPr lang="nl-NL" sz="2000" dirty="0" smtClean="0">
                <a:solidFill>
                  <a:srgbClr val="00B0F0"/>
                </a:solidFill>
              </a:rPr>
              <a:t>het land verwoest is, één grote woestenij. Totdat de Heer de mensen heeft weggevoerd en er totale verlatenheid heerst in het land. En als er nog een tiende deel achterblijft, dan </a:t>
            </a:r>
            <a:r>
              <a:rPr lang="nl-NL" sz="2000" b="1" dirty="0" smtClean="0">
                <a:solidFill>
                  <a:srgbClr val="00B0F0"/>
                </a:solidFill>
              </a:rPr>
              <a:t>gaat ook dat in vlammen op</a:t>
            </a:r>
            <a:r>
              <a:rPr lang="nl-NL" sz="2000" dirty="0" smtClean="0">
                <a:solidFill>
                  <a:srgbClr val="00B0F0"/>
                </a:solidFill>
              </a:rPr>
              <a:t>, zoals een eik of terebint wordt geveld voor een vuur.</a:t>
            </a:r>
          </a:p>
          <a:p>
            <a:r>
              <a:rPr lang="nl-NL" sz="2000" dirty="0" smtClean="0">
                <a:solidFill>
                  <a:srgbClr val="00B0F0"/>
                </a:solidFill>
              </a:rPr>
              <a:t>Er blijft slechts een stronk over, en het zaad in die stronk is heilig.”</a:t>
            </a:r>
          </a:p>
          <a:p>
            <a:r>
              <a:rPr lang="nl-NL" sz="2000" dirty="0" smtClean="0">
                <a:solidFill>
                  <a:srgbClr val="00B0F0"/>
                </a:solidFill>
              </a:rPr>
              <a:t>(Jesaja 6: 11-13)</a:t>
            </a:r>
          </a:p>
          <a:p>
            <a:endParaRPr lang="nl-NL" sz="2000" dirty="0" smtClean="0">
              <a:solidFill>
                <a:srgbClr val="00B0F0"/>
              </a:solidFill>
            </a:endParaRPr>
          </a:p>
          <a:p>
            <a:r>
              <a:rPr lang="nl-NL" sz="2000" dirty="0" smtClean="0"/>
              <a:t>Hier zien we eveneens een absoluut oordeel van de Heer.</a:t>
            </a:r>
            <a:br>
              <a:rPr lang="nl-NL" sz="2000" dirty="0" smtClean="0"/>
            </a:br>
            <a:r>
              <a:rPr lang="nl-NL" sz="2000" dirty="0" smtClean="0"/>
              <a:t>Alleen, er blijft weliswaar een stronk over (onder de afgevoerde ballingen of onder de rest die niet in ballingschap is gevoerd?).</a:t>
            </a:r>
            <a:br>
              <a:rPr lang="nl-NL" sz="2000" dirty="0" smtClean="0"/>
            </a:br>
            <a:r>
              <a:rPr lang="nl-NL" sz="2000" dirty="0" smtClean="0"/>
              <a:t>Maar de geschiedenis laat zien dat lang niet iedereen in ballingschap is afgevoerd. Er is een rest achtergebleven in het heilige land.</a:t>
            </a:r>
            <a:r>
              <a:rPr lang="nl-NL" sz="2000" dirty="0" smtClean="0">
                <a:solidFill>
                  <a:srgbClr val="00B0F0"/>
                </a:solidFill>
              </a:rPr>
              <a:t/>
            </a:r>
            <a:br>
              <a:rPr lang="nl-NL" sz="2000" dirty="0" smtClean="0">
                <a:solidFill>
                  <a:srgbClr val="00B0F0"/>
                </a:solidFill>
              </a:rPr>
            </a:br>
            <a:r>
              <a:rPr lang="nl-NL" sz="2000" dirty="0" smtClean="0">
                <a:solidFill>
                  <a:srgbClr val="C00000"/>
                </a:solidFill>
              </a:rPr>
              <a:t>God blijkt,ondanks een hard oordeel, barmhartig en lankmoedig.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6278642"/>
          </a:xfrm>
          <a:prstGeom prst="rect">
            <a:avLst/>
          </a:prstGeom>
          <a:noFill/>
        </p:spPr>
        <p:txBody>
          <a:bodyPr wrap="square" rtlCol="0">
            <a:spAutoFit/>
          </a:bodyPr>
          <a:lstStyle/>
          <a:p>
            <a:pPr algn="ctr"/>
            <a:endParaRPr lang="nl-NL" dirty="0" smtClean="0"/>
          </a:p>
          <a:p>
            <a:endParaRPr lang="nl-NL" dirty="0" smtClean="0"/>
          </a:p>
          <a:p>
            <a:r>
              <a:rPr lang="nl-NL" sz="2000" dirty="0" smtClean="0"/>
              <a:t>Er zijn zo nog tal van andere teksten te noemen die theologen, en daardoor velen met hen, minder absoluut zijn gaan lezen.</a:t>
            </a:r>
          </a:p>
          <a:p>
            <a:r>
              <a:rPr lang="nl-NL" sz="2000" dirty="0" smtClean="0"/>
              <a:t>Teksten als:</a:t>
            </a:r>
          </a:p>
          <a:p>
            <a:endParaRPr lang="nl-NL" sz="2000" dirty="0" smtClean="0">
              <a:solidFill>
                <a:srgbClr val="C00000"/>
              </a:solidFill>
            </a:endParaRPr>
          </a:p>
          <a:p>
            <a:r>
              <a:rPr lang="nl-NL" sz="2000" dirty="0" smtClean="0">
                <a:solidFill>
                  <a:srgbClr val="00B0F0"/>
                </a:solidFill>
              </a:rPr>
              <a:t>Toen vormde Hij uit aarde </a:t>
            </a:r>
            <a:r>
              <a:rPr lang="nl-NL" sz="2000" b="1" dirty="0" smtClean="0">
                <a:solidFill>
                  <a:srgbClr val="00B0F0"/>
                </a:solidFill>
              </a:rPr>
              <a:t>alle</a:t>
            </a:r>
            <a:r>
              <a:rPr lang="nl-NL" sz="2000" dirty="0" smtClean="0">
                <a:solidFill>
                  <a:srgbClr val="00B0F0"/>
                </a:solidFill>
              </a:rPr>
              <a:t> in het wild levende dieren en </a:t>
            </a:r>
            <a:r>
              <a:rPr lang="nl-NL" sz="2000" b="1" dirty="0" smtClean="0">
                <a:solidFill>
                  <a:srgbClr val="00B0F0"/>
                </a:solidFill>
              </a:rPr>
              <a:t>alle</a:t>
            </a:r>
            <a:r>
              <a:rPr lang="nl-NL" sz="2000" dirty="0" smtClean="0">
                <a:solidFill>
                  <a:srgbClr val="00B0F0"/>
                </a:solidFill>
              </a:rPr>
              <a:t> vogels, en bracht die bij de mens om te zien welke namen de mens ze zou geven.</a:t>
            </a:r>
          </a:p>
          <a:p>
            <a:r>
              <a:rPr lang="nl-NL" sz="2000" dirty="0" smtClean="0">
                <a:solidFill>
                  <a:srgbClr val="00B0F0"/>
                </a:solidFill>
              </a:rPr>
              <a:t>(Genesis 2:19)</a:t>
            </a:r>
          </a:p>
          <a:p>
            <a:endParaRPr lang="nl-NL" sz="2000" dirty="0" smtClean="0">
              <a:solidFill>
                <a:srgbClr val="00B0F0"/>
              </a:solidFill>
            </a:endParaRPr>
          </a:p>
          <a:p>
            <a:r>
              <a:rPr lang="nl-NL" sz="2000" dirty="0" smtClean="0"/>
              <a:t>Veel theologen veronderstellen dat Adam niet alle dieren een naam heeft gegeven, voordat hij tot de ontdekking kwam dat hij alleen was.</a:t>
            </a:r>
          </a:p>
          <a:p>
            <a:endParaRPr lang="nl-NL" sz="2000" dirty="0" smtClean="0">
              <a:solidFill>
                <a:srgbClr val="00B0F0"/>
              </a:solidFill>
            </a:endParaRPr>
          </a:p>
          <a:p>
            <a:r>
              <a:rPr lang="nl-NL" sz="2000" dirty="0" smtClean="0">
                <a:solidFill>
                  <a:srgbClr val="00B0F0"/>
                </a:solidFill>
              </a:rPr>
              <a:t>Dan zal </a:t>
            </a:r>
            <a:r>
              <a:rPr lang="nl-NL" sz="2000" b="1" dirty="0" smtClean="0">
                <a:solidFill>
                  <a:srgbClr val="00B0F0"/>
                </a:solidFill>
              </a:rPr>
              <a:t>heel </a:t>
            </a:r>
            <a:r>
              <a:rPr lang="nl-NL" sz="2000" dirty="0" smtClean="0">
                <a:solidFill>
                  <a:srgbClr val="00B0F0"/>
                </a:solidFill>
              </a:rPr>
              <a:t>Israël worden gered, zoals ook geschreven staat: ‘De Redder zal uit</a:t>
            </a:r>
          </a:p>
          <a:p>
            <a:r>
              <a:rPr lang="nl-NL" sz="2000" dirty="0" smtClean="0">
                <a:solidFill>
                  <a:srgbClr val="00B0F0"/>
                </a:solidFill>
              </a:rPr>
              <a:t>Komen, en wentelt dan de schuld af van </a:t>
            </a:r>
            <a:r>
              <a:rPr lang="nl-NL" sz="2000" dirty="0" err="1" smtClean="0">
                <a:solidFill>
                  <a:srgbClr val="00B0F0"/>
                </a:solidFill>
              </a:rPr>
              <a:t>Jakobs</a:t>
            </a:r>
            <a:r>
              <a:rPr lang="nl-NL" sz="2000" dirty="0" smtClean="0">
                <a:solidFill>
                  <a:srgbClr val="00B0F0"/>
                </a:solidFill>
              </a:rPr>
              <a:t> nageslacht.’</a:t>
            </a:r>
          </a:p>
          <a:p>
            <a:r>
              <a:rPr lang="nl-NL" sz="2000" dirty="0" smtClean="0">
                <a:solidFill>
                  <a:srgbClr val="00B0F0"/>
                </a:solidFill>
              </a:rPr>
              <a:t>(Romeinen 11:26) </a:t>
            </a:r>
            <a:br>
              <a:rPr lang="nl-NL" sz="2000" dirty="0" smtClean="0">
                <a:solidFill>
                  <a:srgbClr val="00B0F0"/>
                </a:solidFill>
              </a:rPr>
            </a:br>
            <a:r>
              <a:rPr lang="nl-NL" sz="2000" dirty="0" smtClean="0">
                <a:solidFill>
                  <a:srgbClr val="00B0F0"/>
                </a:solidFill>
              </a:rPr>
              <a:t/>
            </a:r>
            <a:br>
              <a:rPr lang="nl-NL" sz="2000" dirty="0" smtClean="0">
                <a:solidFill>
                  <a:srgbClr val="00B0F0"/>
                </a:solidFill>
              </a:rPr>
            </a:br>
            <a:r>
              <a:rPr lang="nl-NL" sz="2000" dirty="0" smtClean="0"/>
              <a:t>Deze tekst wordt heel verschillend geïnterpreteerd. Sommige theologen zeggen dat </a:t>
            </a:r>
            <a:r>
              <a:rPr lang="nl-NL" sz="2000" b="1" dirty="0" smtClean="0"/>
              <a:t>geheel</a:t>
            </a:r>
            <a:r>
              <a:rPr lang="nl-NL" sz="2000" dirty="0" smtClean="0"/>
              <a:t> Israël, Israël als geheel en niet alle bewoners, gered zal worden.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5355312"/>
          </a:xfrm>
          <a:prstGeom prst="rect">
            <a:avLst/>
          </a:prstGeom>
          <a:noFill/>
        </p:spPr>
        <p:txBody>
          <a:bodyPr wrap="square" rtlCol="0">
            <a:spAutoFit/>
          </a:bodyPr>
          <a:lstStyle/>
          <a:p>
            <a:pPr algn="ctr"/>
            <a:endParaRPr lang="nl-NL" dirty="0" smtClean="0"/>
          </a:p>
          <a:p>
            <a:endParaRPr lang="nl-NL" dirty="0" smtClean="0"/>
          </a:p>
          <a:p>
            <a:r>
              <a:rPr lang="nl-NL" sz="2000" dirty="0" smtClean="0"/>
              <a:t>Al deze teksten laten zien dat God in absolute termen spreekt.</a:t>
            </a:r>
          </a:p>
          <a:p>
            <a:r>
              <a:rPr lang="nl-NL" sz="2000" dirty="0" smtClean="0"/>
              <a:t>Hij is de Volmaakte.</a:t>
            </a:r>
          </a:p>
          <a:p>
            <a:r>
              <a:rPr lang="nl-NL" sz="2000" dirty="0" smtClean="0"/>
              <a:t>Hij eist absolute gerechtigheid en absolute heiligheid.</a:t>
            </a:r>
          </a:p>
          <a:p>
            <a:r>
              <a:rPr lang="nl-NL" sz="2000" dirty="0" smtClean="0"/>
              <a:t>In al Zijn woorden proef ik Zijn absolute volmaaktheid.</a:t>
            </a:r>
          </a:p>
          <a:p>
            <a:endParaRPr lang="nl-NL" sz="2000" dirty="0" smtClean="0"/>
          </a:p>
          <a:p>
            <a:r>
              <a:rPr lang="nl-NL" sz="2000" dirty="0" smtClean="0"/>
              <a:t>Na de zondeval zijn </a:t>
            </a:r>
            <a:r>
              <a:rPr lang="nl-NL" sz="2000" dirty="0" err="1" smtClean="0"/>
              <a:t>Zijn</a:t>
            </a:r>
            <a:r>
              <a:rPr lang="nl-NL" sz="2000" dirty="0" smtClean="0"/>
              <a:t> woorden bedoeld om die absolute volmaaktheid te herstellen.</a:t>
            </a:r>
          </a:p>
          <a:p>
            <a:r>
              <a:rPr lang="nl-NL" sz="2000" dirty="0" smtClean="0"/>
              <a:t>Achter Zijn rechtvaardigheid moeten wij leren om Zijn barmhartigheid en Zijn lankmoedigheid op te merken.</a:t>
            </a:r>
          </a:p>
          <a:p>
            <a:r>
              <a:rPr lang="nl-NL" sz="2000" dirty="0" smtClean="0"/>
              <a:t>Zijn rechtvaardig oordeel stelt Hij vaak uit. </a:t>
            </a:r>
          </a:p>
          <a:p>
            <a:r>
              <a:rPr lang="nl-NL" sz="2000" dirty="0" smtClean="0">
                <a:solidFill>
                  <a:srgbClr val="C00000"/>
                </a:solidFill>
              </a:rPr>
              <a:t>Dit om zo Zijn liefde te laten zien, om zo ons te laten merken dat Hij zeker ook barmhartig en lankmoedig is.</a:t>
            </a:r>
          </a:p>
          <a:p>
            <a:endParaRPr lang="nl-NL" sz="2000" dirty="0" smtClean="0"/>
          </a:p>
          <a:p>
            <a:endParaRPr lang="nl-NL" sz="2000" dirty="0" smtClean="0"/>
          </a:p>
          <a:p>
            <a:endParaRPr lang="nl-NL" sz="20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6278642"/>
          </a:xfrm>
          <a:prstGeom prst="rect">
            <a:avLst/>
          </a:prstGeom>
          <a:noFill/>
        </p:spPr>
        <p:txBody>
          <a:bodyPr wrap="square" rtlCol="0">
            <a:spAutoFit/>
          </a:bodyPr>
          <a:lstStyle/>
          <a:p>
            <a:pPr algn="ctr"/>
            <a:endParaRPr lang="nl-NL" dirty="0" smtClean="0"/>
          </a:p>
          <a:p>
            <a:endParaRPr lang="nl-NL" dirty="0" smtClean="0"/>
          </a:p>
          <a:p>
            <a:r>
              <a:rPr lang="nl-NL" sz="2000" dirty="0" smtClean="0"/>
              <a:t>Tijdens de zondvloed heeft God </a:t>
            </a:r>
            <a:r>
              <a:rPr lang="nl-NL" sz="2000" b="1" dirty="0" smtClean="0"/>
              <a:t>de heraut van de rechtvaardigheid </a:t>
            </a:r>
            <a:r>
              <a:rPr lang="nl-NL" sz="2000" dirty="0" smtClean="0"/>
              <a:t>gered.</a:t>
            </a:r>
          </a:p>
          <a:p>
            <a:r>
              <a:rPr lang="nl-NL" sz="2000" dirty="0" smtClean="0"/>
              <a:t>In de bewaring van Noach heeft God aan Zijn belofte gedacht.</a:t>
            </a:r>
          </a:p>
          <a:p>
            <a:r>
              <a:rPr lang="nl-NL" sz="2000" dirty="0" smtClean="0"/>
              <a:t>Via Noach loopt de lijn naar de Verlosser, Jezus Christus.</a:t>
            </a:r>
          </a:p>
          <a:p>
            <a:r>
              <a:rPr lang="nl-NL" sz="2000" dirty="0" smtClean="0"/>
              <a:t>Voor de uitvoering van dat Heilsplan moet alles wijken.</a:t>
            </a:r>
          </a:p>
          <a:p>
            <a:r>
              <a:rPr lang="nl-NL" sz="2000" dirty="0" smtClean="0"/>
              <a:t>Noach mag een nieuwe start maken, zonder direct al die onrechtvaardigen om hem heen.</a:t>
            </a:r>
          </a:p>
          <a:p>
            <a:r>
              <a:rPr lang="nl-NL" sz="2000" dirty="0" smtClean="0"/>
              <a:t>God geeft Noach nieuwe lucht en nieuwe ruimte.</a:t>
            </a:r>
          </a:p>
          <a:p>
            <a:endParaRPr lang="nl-NL" sz="2000" dirty="0" smtClean="0"/>
          </a:p>
          <a:p>
            <a:r>
              <a:rPr lang="nl-NL" sz="2000" dirty="0" smtClean="0"/>
              <a:t>Ik denk dan ook dat in de omgeving van Noach alle mensen zijn omgekomen.</a:t>
            </a:r>
          </a:p>
          <a:p>
            <a:r>
              <a:rPr lang="nl-NL" sz="2000" dirty="0" smtClean="0"/>
              <a:t>Maar gezien Gods barmhartigheid, denk ik, dat diverse mensen de zondvloed hebben overleefd.</a:t>
            </a:r>
          </a:p>
          <a:p>
            <a:endParaRPr lang="nl-NL" sz="2000" dirty="0" smtClean="0"/>
          </a:p>
          <a:p>
            <a:pPr marL="457200" indent="-457200">
              <a:buFont typeface="+mj-lt"/>
              <a:buAutoNum type="arabicPeriod"/>
            </a:pPr>
            <a:r>
              <a:rPr lang="nl-NL" sz="2000" dirty="0" smtClean="0"/>
              <a:t>Daarbij denk ik een groep mensen, die in en op de piramides aan de golven hebben weten te ontkomen.</a:t>
            </a:r>
            <a:br>
              <a:rPr lang="nl-NL" sz="2000" dirty="0" smtClean="0"/>
            </a:br>
            <a:r>
              <a:rPr lang="nl-NL" sz="2000" dirty="0" smtClean="0"/>
              <a:t>Mensen die hebben vastgesteld dat de watervloed tot aan de halve hoogte van de piramide is gekomen, en dit hebben vastgelegd.</a:t>
            </a:r>
          </a:p>
          <a:p>
            <a:endParaRPr lang="nl-NL" sz="2000" dirty="0" smtClean="0"/>
          </a:p>
          <a:p>
            <a:endParaRPr lang="nl-NL" sz="20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476672"/>
            <a:ext cx="8352928" cy="5570756"/>
          </a:xfrm>
          <a:prstGeom prst="rect">
            <a:avLst/>
          </a:prstGeom>
          <a:noFill/>
        </p:spPr>
        <p:txBody>
          <a:bodyPr wrap="square" rtlCol="0">
            <a:spAutoFit/>
          </a:bodyPr>
          <a:lstStyle/>
          <a:p>
            <a:pPr algn="ctr"/>
            <a:endParaRPr lang="nl-NL" dirty="0" smtClean="0"/>
          </a:p>
          <a:p>
            <a:pPr marL="457200" indent="-457200"/>
            <a:endParaRPr lang="nl-NL" sz="2000" dirty="0" smtClean="0"/>
          </a:p>
          <a:p>
            <a:pPr marL="457200" indent="-457200">
              <a:buFont typeface="+mj-lt"/>
              <a:buAutoNum type="arabicPeriod" startAt="2"/>
            </a:pPr>
            <a:r>
              <a:rPr lang="nl-NL" sz="2000" dirty="0" smtClean="0"/>
              <a:t>Verder acht ik het mogelijk dat een enkeling zich heeft weten te redden.</a:t>
            </a:r>
            <a:br>
              <a:rPr lang="nl-NL" sz="2000" dirty="0" smtClean="0"/>
            </a:br>
            <a:r>
              <a:rPr lang="nl-NL" sz="2000" dirty="0" smtClean="0"/>
              <a:t>Dit omdat bijvoorbeeld hoge bomen, staande op een hoge bergtop, boven het water uitstaken. Immers de Bijbel zegt, dat het water tot 8 m boven de hoogste bergtop is gestegen. </a:t>
            </a:r>
            <a:br>
              <a:rPr lang="nl-NL" sz="2000" dirty="0" smtClean="0"/>
            </a:br>
            <a:r>
              <a:rPr lang="nl-NL" sz="2000" dirty="0" smtClean="0"/>
              <a:t>Nu zijn er honderden zondvloedverhalen, waarvan de meeste teruggaan op het zondvloedverhaal uit de Bijbel. Maar er zijn ook  verhalen, met een specifiek verhaalelement. </a:t>
            </a:r>
            <a:br>
              <a:rPr lang="nl-NL" sz="2000" dirty="0" smtClean="0"/>
            </a:br>
            <a:r>
              <a:rPr lang="nl-NL" sz="1600" dirty="0" smtClean="0"/>
              <a:t>(bron: </a:t>
            </a:r>
            <a:r>
              <a:rPr lang="nl-NL" sz="1600" dirty="0" err="1" smtClean="0"/>
              <a:t>www.evolutie.eu</a:t>
            </a:r>
            <a:r>
              <a:rPr lang="nl-NL" sz="1600" dirty="0" smtClean="0"/>
              <a:t>/</a:t>
            </a:r>
            <a:r>
              <a:rPr lang="nl-NL" sz="1600" dirty="0" err="1" smtClean="0"/>
              <a:t>index.php</a:t>
            </a:r>
            <a:r>
              <a:rPr lang="nl-NL" sz="1600" dirty="0" smtClean="0"/>
              <a:t>/Geschiedenis/</a:t>
            </a:r>
            <a:r>
              <a:rPr lang="nl-NL" sz="1600" dirty="0" err="1" smtClean="0"/>
              <a:t>zondvloedlegenden.html</a:t>
            </a:r>
            <a:r>
              <a:rPr lang="nl-NL" sz="1600" dirty="0" smtClean="0"/>
              <a:t>)</a:t>
            </a:r>
            <a:r>
              <a:rPr lang="nl-NL" sz="2000" dirty="0" smtClean="0"/>
              <a:t/>
            </a:r>
            <a:br>
              <a:rPr lang="nl-NL" sz="2000" dirty="0" smtClean="0"/>
            </a:br>
            <a:endParaRPr lang="nl-NL" sz="2000" dirty="0" smtClean="0"/>
          </a:p>
          <a:p>
            <a:pPr marL="457200" indent="-457200">
              <a:buFont typeface="+mj-lt"/>
              <a:buAutoNum type="arabicPeriod" startAt="2"/>
            </a:pPr>
            <a:r>
              <a:rPr lang="nl-NL" sz="2000" dirty="0" smtClean="0"/>
              <a:t>Job leefde in de periode met naweeën van de zondvloed.</a:t>
            </a:r>
            <a:br>
              <a:rPr lang="nl-NL" sz="2000" dirty="0" smtClean="0"/>
            </a:br>
            <a:r>
              <a:rPr lang="nl-NL" sz="2000" dirty="0" smtClean="0"/>
              <a:t>Hij schreef: </a:t>
            </a:r>
            <a:r>
              <a:rPr lang="nl-NL" sz="2000" dirty="0" smtClean="0">
                <a:solidFill>
                  <a:srgbClr val="00B0F0"/>
                </a:solidFill>
              </a:rPr>
              <a:t>‘Hij (God) verplaatst bergen, voor men het merkt; in Zijn woede stoot Hij ze omver. (Job 9:5)</a:t>
            </a:r>
            <a:br>
              <a:rPr lang="nl-NL" sz="2000" dirty="0" smtClean="0">
                <a:solidFill>
                  <a:srgbClr val="00B0F0"/>
                </a:solidFill>
              </a:rPr>
            </a:br>
            <a:r>
              <a:rPr lang="nl-NL" sz="2000" dirty="0" smtClean="0"/>
              <a:t>Heeft Job dit zelf zien gebeuren, of zijn dit verhalen van mensen die dit met eigen ogen hebben gezien?</a:t>
            </a:r>
            <a:br>
              <a:rPr lang="nl-NL" sz="2000" dirty="0" smtClean="0"/>
            </a:br>
            <a:r>
              <a:rPr lang="nl-NL" sz="2000" dirty="0" smtClean="0">
                <a:solidFill>
                  <a:srgbClr val="C00000"/>
                </a:solidFill>
              </a:rPr>
              <a:t>Omdat vanuit de ark zoiets niet is waar te nemen, lijkt mij het waarschijnlijk dat dit is waargenomen en doorverteld.</a:t>
            </a:r>
            <a:endParaRPr lang="nl-NL" sz="2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970865"/>
          </a:xfrm>
          <a:prstGeom prst="rect">
            <a:avLst/>
          </a:prstGeom>
          <a:noFill/>
        </p:spPr>
        <p:txBody>
          <a:bodyPr wrap="square" rtlCol="0">
            <a:spAutoFit/>
          </a:bodyPr>
          <a:lstStyle/>
          <a:p>
            <a:pPr algn="ctr"/>
            <a:r>
              <a:rPr lang="nl-NL" sz="2400" dirty="0" smtClean="0"/>
              <a:t>Diversiteit in mensenrassen vóór de zondvloed</a:t>
            </a:r>
          </a:p>
          <a:p>
            <a:endParaRPr lang="nl-NL" dirty="0" smtClean="0"/>
          </a:p>
          <a:p>
            <a:r>
              <a:rPr lang="nl-NL" sz="2000" dirty="0" smtClean="0"/>
              <a:t>Hoe kwam Kaïn aan een vrouw?</a:t>
            </a:r>
          </a:p>
          <a:p>
            <a:r>
              <a:rPr lang="nl-NL" sz="2000" dirty="0" smtClean="0"/>
              <a:t>Nadat Kaïn Abel dood had geslagen, vreesde hij voor wraakneming.</a:t>
            </a:r>
          </a:p>
          <a:p>
            <a:r>
              <a:rPr lang="nl-NL" sz="2000" dirty="0" smtClean="0"/>
              <a:t>Door wie?</a:t>
            </a:r>
            <a:br>
              <a:rPr lang="nl-NL" sz="2000" dirty="0" smtClean="0"/>
            </a:br>
            <a:r>
              <a:rPr lang="nl-NL" sz="2000" dirty="0" smtClean="0"/>
              <a:t>Had Abel toen al nageslacht?</a:t>
            </a:r>
          </a:p>
          <a:p>
            <a:endParaRPr lang="nl-NL" sz="2000" dirty="0" smtClean="0"/>
          </a:p>
          <a:p>
            <a:r>
              <a:rPr lang="nl-NL" sz="2000" dirty="0" smtClean="0"/>
              <a:t>In de Bijbel lezen we dat Adam en Eva na de geboorte van Seth, nog (veel) </a:t>
            </a:r>
            <a:br>
              <a:rPr lang="nl-NL" sz="2000" dirty="0" smtClean="0"/>
            </a:br>
            <a:r>
              <a:rPr lang="nl-NL" sz="2000" dirty="0" smtClean="0"/>
              <a:t>zonen en dochters hebben gekregen.</a:t>
            </a:r>
          </a:p>
          <a:p>
            <a:r>
              <a:rPr lang="nl-NL" sz="2000" dirty="0" smtClean="0"/>
              <a:t>Eerst ontvingen Adam en Eva drie zonen: Kaïn, Abel en iets later Seth.</a:t>
            </a:r>
          </a:p>
          <a:p>
            <a:r>
              <a:rPr lang="nl-NL" sz="2000" dirty="0" smtClean="0"/>
              <a:t>Pas na de geboorte van Seth ontvingen zij nog meer zonen, en ook ontvingen zij dochters.</a:t>
            </a:r>
          </a:p>
          <a:p>
            <a:endParaRPr lang="nl-NL" sz="2000" dirty="0" smtClean="0"/>
          </a:p>
          <a:p>
            <a:r>
              <a:rPr lang="nl-NL" sz="2000" dirty="0" smtClean="0"/>
              <a:t>Wie de Bijbel onbevangen leest, moet wel concluderen dat bij Adam en Eva pas vrij laat de eerste dochter is geboren.</a:t>
            </a:r>
          </a:p>
          <a:p>
            <a:r>
              <a:rPr lang="nl-NL" sz="2000" dirty="0" smtClean="0"/>
              <a:t>Later dan de geboorte van Seth.</a:t>
            </a:r>
          </a:p>
          <a:p>
            <a:r>
              <a:rPr lang="nl-NL" sz="2000" dirty="0" smtClean="0"/>
              <a:t>Later dan de doodslag van Abel.</a:t>
            </a:r>
          </a:p>
          <a:p>
            <a:endParaRPr lang="nl-NL" sz="2000" dirty="0" smtClean="0"/>
          </a:p>
          <a:p>
            <a:endParaRPr lang="nl-NL"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755422"/>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r>
              <a:rPr lang="nl-NL" sz="2000" dirty="0" smtClean="0"/>
              <a:t>Verder lezen we in het Nieuwe Testament dat na Zijn hemelvaart Jezus voor ons kamers (woningen) klaar maakt:</a:t>
            </a:r>
          </a:p>
          <a:p>
            <a:endParaRPr lang="nl-NL" sz="2000" dirty="0" smtClean="0"/>
          </a:p>
          <a:p>
            <a:r>
              <a:rPr lang="nl-NL" sz="2000" dirty="0" smtClean="0">
                <a:solidFill>
                  <a:srgbClr val="00B0F0"/>
                </a:solidFill>
              </a:rPr>
              <a:t>In het huis van mijn Vader zijn veel kamers; zou ik anders gezegd hebben dat ik een plaats voor jullie gereed zal maken? </a:t>
            </a:r>
          </a:p>
          <a:p>
            <a:r>
              <a:rPr lang="nl-NL" sz="2000" dirty="0" smtClean="0">
                <a:solidFill>
                  <a:srgbClr val="00B0F0"/>
                </a:solidFill>
              </a:rPr>
              <a:t>(NBV, Johannes 14:2)</a:t>
            </a:r>
          </a:p>
          <a:p>
            <a:endParaRPr lang="nl-NL" sz="2000" dirty="0" smtClean="0">
              <a:solidFill>
                <a:srgbClr val="00B0F0"/>
              </a:solidFill>
            </a:endParaRPr>
          </a:p>
          <a:p>
            <a:r>
              <a:rPr lang="nl-NL" sz="2000" dirty="0" smtClean="0">
                <a:solidFill>
                  <a:srgbClr val="00B0F0"/>
                </a:solidFill>
              </a:rPr>
              <a:t>In het huis van Mijn Vader zijn veel </a:t>
            </a:r>
            <a:r>
              <a:rPr lang="nl-NL" sz="2000" b="1" dirty="0" smtClean="0">
                <a:solidFill>
                  <a:srgbClr val="00B0F0"/>
                </a:solidFill>
              </a:rPr>
              <a:t>woningen</a:t>
            </a:r>
            <a:r>
              <a:rPr lang="nl-NL" sz="2000" dirty="0" smtClean="0">
                <a:solidFill>
                  <a:srgbClr val="00B0F0"/>
                </a:solidFill>
              </a:rPr>
              <a:t>; als dat niet zo was, zou Ik het u gezegd hebben. Ik ga heen om een plaats voor u gereed te maken. </a:t>
            </a:r>
          </a:p>
          <a:p>
            <a:r>
              <a:rPr lang="nl-NL" sz="2000" dirty="0" smtClean="0">
                <a:solidFill>
                  <a:srgbClr val="00B0F0"/>
                </a:solidFill>
              </a:rPr>
              <a:t>(HSV, Johannes 14:2)</a:t>
            </a:r>
          </a:p>
          <a:p>
            <a:endParaRPr lang="nl-NL" sz="2000" dirty="0" smtClean="0">
              <a:solidFill>
                <a:srgbClr val="00B0F0"/>
              </a:solidFill>
            </a:endParaRPr>
          </a:p>
          <a:p>
            <a:r>
              <a:rPr lang="nl-NL" sz="2000" dirty="0" smtClean="0"/>
              <a:t>Ik denk hierbij aan concrete woningen die geschikt gemaakt worden voor mensen met een nieuw onvergankelijk lichaam.</a:t>
            </a:r>
            <a:br>
              <a:rPr lang="nl-NL" sz="2000" dirty="0" smtClean="0"/>
            </a:br>
            <a:r>
              <a:rPr lang="nl-NL" sz="2000" dirty="0" smtClean="0"/>
              <a:t>Ik denk dat deze woningen worden opgetrokken in het in veiligheid gebrachte paradijs.  Jezus bouwt zo aan een tuinstad, het nieuwe Jeruzalem.</a:t>
            </a:r>
          </a:p>
          <a:p>
            <a:r>
              <a:rPr lang="nl-NL" sz="2000" dirty="0" smtClean="0">
                <a:solidFill>
                  <a:srgbClr val="C00000"/>
                </a:solidFill>
              </a:rPr>
              <a:t>Heel concreet!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755422"/>
          </a:xfrm>
          <a:prstGeom prst="rect">
            <a:avLst/>
          </a:prstGeom>
          <a:noFill/>
        </p:spPr>
        <p:txBody>
          <a:bodyPr wrap="square" rtlCol="0">
            <a:spAutoFit/>
          </a:bodyPr>
          <a:lstStyle/>
          <a:p>
            <a:pPr algn="ctr"/>
            <a:endParaRPr lang="nl-NL" sz="2400" dirty="0" smtClean="0"/>
          </a:p>
          <a:p>
            <a:pPr algn="ctr"/>
            <a:endParaRPr lang="nl-NL" sz="2400" dirty="0" smtClean="0"/>
          </a:p>
          <a:p>
            <a:r>
              <a:rPr lang="nl-NL" sz="2000" dirty="0" smtClean="0"/>
              <a:t>Dit probleem wordt meestal eenvoudig opgelost, door te veronderstellen dat Adam en Eva al eerder dochters hebben ontvangen.</a:t>
            </a:r>
          </a:p>
          <a:p>
            <a:r>
              <a:rPr lang="nl-NL" sz="2000" dirty="0" smtClean="0"/>
              <a:t>In de Bijbel komt het regelmatig voor dat de dochters niet genoemd worden.</a:t>
            </a:r>
          </a:p>
          <a:p>
            <a:r>
              <a:rPr lang="nl-NL" sz="2000" dirty="0" smtClean="0"/>
              <a:t>Zo ook hier.</a:t>
            </a:r>
          </a:p>
          <a:p>
            <a:r>
              <a:rPr lang="nl-NL" sz="2000" dirty="0" smtClean="0"/>
              <a:t>Dat is de gangbare mening.</a:t>
            </a:r>
          </a:p>
          <a:p>
            <a:endParaRPr lang="nl-NL" sz="2000" dirty="0" smtClean="0"/>
          </a:p>
          <a:p>
            <a:r>
              <a:rPr lang="nl-NL" sz="2000" dirty="0" smtClean="0"/>
              <a:t>Ik veronderstel iets anders, iets wat veel groter is.</a:t>
            </a:r>
          </a:p>
          <a:p>
            <a:r>
              <a:rPr lang="nl-NL" sz="2000" dirty="0" smtClean="0"/>
              <a:t>Ik veronderstel een wonder.</a:t>
            </a:r>
          </a:p>
          <a:p>
            <a:r>
              <a:rPr lang="nl-NL" sz="2000" dirty="0" smtClean="0"/>
              <a:t>Elke geboorte is weliswaar een wonder.</a:t>
            </a:r>
          </a:p>
          <a:p>
            <a:r>
              <a:rPr lang="nl-NL" sz="2000" dirty="0" smtClean="0"/>
              <a:t>Maar ik veronderstel, dat de eerste generaties mannen hun vrouwen op eenzelfde manier ontvangen hebben als Adam Eva heeft gekregen.</a:t>
            </a:r>
          </a:p>
          <a:p>
            <a:r>
              <a:rPr lang="nl-NL" sz="2000" dirty="0" smtClean="0"/>
              <a:t>Kaïn en Abel gingen in hun puberteit verlangen naar een vrouw.</a:t>
            </a:r>
          </a:p>
          <a:p>
            <a:r>
              <a:rPr lang="nl-NL" sz="2000" dirty="0" smtClean="0"/>
              <a:t>Zij hadden het verhaal van hun vader gehoord.</a:t>
            </a:r>
          </a:p>
          <a:p>
            <a:r>
              <a:rPr lang="nl-NL" sz="2000" dirty="0" smtClean="0"/>
              <a:t>Zij wisten van de wonderlijke formatie van Eva.</a:t>
            </a:r>
          </a:p>
          <a:p>
            <a:r>
              <a:rPr lang="nl-NL" sz="2000" dirty="0" smtClean="0"/>
              <a:t>Ook zij wilden een vrouw.</a:t>
            </a:r>
          </a:p>
          <a:p>
            <a:r>
              <a:rPr lang="nl-NL" sz="2000" dirty="0" smtClean="0">
                <a:solidFill>
                  <a:srgbClr val="C00000"/>
                </a:solidFill>
              </a:rPr>
              <a:t>Zij baden tot God, en God verhoorde hen.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5755422"/>
          </a:xfrm>
          <a:prstGeom prst="rect">
            <a:avLst/>
          </a:prstGeom>
          <a:noFill/>
        </p:spPr>
        <p:txBody>
          <a:bodyPr wrap="square" rtlCol="0">
            <a:spAutoFit/>
          </a:bodyPr>
          <a:lstStyle/>
          <a:p>
            <a:pPr algn="ctr"/>
            <a:endParaRPr lang="nl-NL" sz="2400" dirty="0" smtClean="0"/>
          </a:p>
          <a:p>
            <a:pPr algn="ctr"/>
            <a:endParaRPr lang="nl-NL" sz="2400" dirty="0" smtClean="0"/>
          </a:p>
          <a:p>
            <a:r>
              <a:rPr lang="nl-NL" sz="2000" dirty="0" smtClean="0"/>
              <a:t>Na de zondeval is God doorgegaan met de uitvoering van Zijn plan.</a:t>
            </a:r>
          </a:p>
          <a:p>
            <a:r>
              <a:rPr lang="nl-NL" sz="2000" dirty="0" smtClean="0"/>
              <a:t>Hij beoogde een grote diversiteit.</a:t>
            </a:r>
            <a:br>
              <a:rPr lang="nl-NL" sz="2000" dirty="0" smtClean="0"/>
            </a:br>
            <a:r>
              <a:rPr lang="nl-NL" sz="2000" dirty="0" smtClean="0"/>
              <a:t>Hij wilde met één mens beginnen, en dat later uitbouwen.</a:t>
            </a:r>
            <a:br>
              <a:rPr lang="nl-NL" sz="2000" dirty="0" smtClean="0"/>
            </a:br>
            <a:r>
              <a:rPr lang="nl-NL" sz="2000" dirty="0" smtClean="0"/>
              <a:t>Met de mens wilde God een </a:t>
            </a:r>
            <a:r>
              <a:rPr lang="nl-NL" sz="2000" b="1" dirty="0" smtClean="0"/>
              <a:t>andere</a:t>
            </a:r>
            <a:r>
              <a:rPr lang="nl-NL" sz="2000" dirty="0" smtClean="0"/>
              <a:t> route volgen dan bij dieren.</a:t>
            </a:r>
          </a:p>
          <a:p>
            <a:r>
              <a:rPr lang="nl-NL" sz="2000" dirty="0" smtClean="0"/>
              <a:t>Dieren schiep Hij op de zesde scheppingsdag in grote diversiteit.</a:t>
            </a:r>
          </a:p>
          <a:p>
            <a:r>
              <a:rPr lang="nl-NL" sz="2000" dirty="0" smtClean="0"/>
              <a:t>Daarna schiep Hij van de mens slechts één </a:t>
            </a:r>
            <a:r>
              <a:rPr lang="nl-NL" sz="2000" smtClean="0"/>
              <a:t>uniek wezens</a:t>
            </a:r>
            <a:r>
              <a:rPr lang="nl-NL" sz="2000" smtClean="0"/>
              <a:t>.</a:t>
            </a:r>
            <a:r>
              <a:rPr lang="nl-NL" sz="2000" dirty="0" smtClean="0"/>
              <a:t/>
            </a:r>
            <a:br>
              <a:rPr lang="nl-NL" sz="2000" dirty="0" smtClean="0"/>
            </a:br>
            <a:endParaRPr lang="nl-NL" sz="2000" dirty="0" smtClean="0"/>
          </a:p>
          <a:p>
            <a:r>
              <a:rPr lang="nl-NL" sz="2000" dirty="0" smtClean="0"/>
              <a:t>Pas nadat de mens ontdekt had dat hij alleen was, formeerde God uit een rib van die ene mens de eerste vrouw.</a:t>
            </a:r>
          </a:p>
          <a:p>
            <a:r>
              <a:rPr lang="nl-NL" sz="2000" dirty="0" smtClean="0"/>
              <a:t>Man en vrouw kennen zo een gemeenschappelijke oorsprong.</a:t>
            </a:r>
          </a:p>
          <a:p>
            <a:r>
              <a:rPr lang="nl-NL" sz="2000" dirty="0" smtClean="0"/>
              <a:t>Zij zijn aan elkaar gegeven, om bij elkaar te passen.</a:t>
            </a:r>
            <a:br>
              <a:rPr lang="nl-NL" sz="2000" dirty="0" smtClean="0"/>
            </a:br>
            <a:r>
              <a:rPr lang="nl-NL" sz="2000" dirty="0" smtClean="0"/>
              <a:t/>
            </a:r>
            <a:br>
              <a:rPr lang="nl-NL" sz="2000" dirty="0" smtClean="0"/>
            </a:br>
            <a:r>
              <a:rPr lang="nl-NL" sz="2000" dirty="0" smtClean="0"/>
              <a:t>Ik veronderstel dat God deze boodschap niet </a:t>
            </a:r>
            <a:r>
              <a:rPr lang="nl-NL" sz="2000" b="1" dirty="0" smtClean="0"/>
              <a:t>eenmalig</a:t>
            </a:r>
            <a:r>
              <a:rPr lang="nl-NL" sz="2000" dirty="0" smtClean="0"/>
              <a:t> heeft gecommuniceerd,</a:t>
            </a:r>
          </a:p>
          <a:p>
            <a:r>
              <a:rPr lang="nl-NL" sz="2000" dirty="0" smtClean="0"/>
              <a:t>maar vele malen.</a:t>
            </a:r>
          </a:p>
          <a:p>
            <a:r>
              <a:rPr lang="nl-NL" sz="2000" dirty="0" smtClean="0"/>
              <a:t>Vele malen heeft God aan de eerste generaties mannen zo hun vrouw gegeven.</a:t>
            </a:r>
          </a:p>
          <a:p>
            <a:r>
              <a:rPr lang="nl-NL" sz="2000" dirty="0" smtClean="0">
                <a:solidFill>
                  <a:srgbClr val="C00000"/>
                </a:solidFill>
              </a:rPr>
              <a:t>Tijdens deze wonderen heeft Hij een grote variatie aangebracht.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047536"/>
          </a:xfrm>
          <a:prstGeom prst="rect">
            <a:avLst/>
          </a:prstGeom>
          <a:noFill/>
        </p:spPr>
        <p:txBody>
          <a:bodyPr wrap="square" rtlCol="0">
            <a:spAutoFit/>
          </a:bodyPr>
          <a:lstStyle/>
          <a:p>
            <a:pPr algn="ctr"/>
            <a:r>
              <a:rPr lang="nl-NL" sz="2400" dirty="0" smtClean="0"/>
              <a:t>De snelle groei van de mensheid</a:t>
            </a:r>
            <a:endParaRPr lang="nl-NL" dirty="0" smtClean="0"/>
          </a:p>
          <a:p>
            <a:endParaRPr lang="nl-NL" dirty="0" smtClean="0"/>
          </a:p>
          <a:p>
            <a:r>
              <a:rPr lang="nl-NL" sz="2000" dirty="0" smtClean="0"/>
              <a:t>We lezen in Genesis 4:17 het volgende:</a:t>
            </a:r>
          </a:p>
          <a:p>
            <a:endParaRPr lang="nl-NL" sz="2000" dirty="0" smtClean="0"/>
          </a:p>
          <a:p>
            <a:r>
              <a:rPr lang="nl-NL" sz="2000" dirty="0" smtClean="0">
                <a:solidFill>
                  <a:srgbClr val="00B0F0"/>
                </a:solidFill>
              </a:rPr>
              <a:t>Kaïn had gemeenschap met zijn vrouw, en zij werd zwanger en bracht Henoch ter wereld. Kaïn was </a:t>
            </a:r>
            <a:r>
              <a:rPr lang="nl-NL" sz="2000" b="1" dirty="0" smtClean="0">
                <a:solidFill>
                  <a:srgbClr val="00B0F0"/>
                </a:solidFill>
              </a:rPr>
              <a:t>toen een stad </a:t>
            </a:r>
            <a:r>
              <a:rPr lang="nl-NL" sz="2000" dirty="0" smtClean="0">
                <a:solidFill>
                  <a:srgbClr val="00B0F0"/>
                </a:solidFill>
              </a:rPr>
              <a:t>aan het bouwen en hij noemde die stad Henoch, naar zijn zoon.</a:t>
            </a:r>
          </a:p>
          <a:p>
            <a:endParaRPr lang="nl-NL" sz="2000" dirty="0" smtClean="0"/>
          </a:p>
          <a:p>
            <a:r>
              <a:rPr lang="nl-NL" sz="2000" dirty="0" smtClean="0"/>
              <a:t>Kaïn bouwde een stad voor zijn vrouw, kinderen en kleinkinderen.</a:t>
            </a:r>
          </a:p>
          <a:p>
            <a:r>
              <a:rPr lang="nl-NL" sz="2000" dirty="0" smtClean="0"/>
              <a:t>Kaïns nageslacht moet al vrij omvangrijk zijn geweest op het moment dat hij een stad ging bouwen.</a:t>
            </a:r>
          </a:p>
          <a:p>
            <a:endParaRPr lang="nl-NL" sz="2000" dirty="0" smtClean="0"/>
          </a:p>
          <a:p>
            <a:r>
              <a:rPr lang="nl-NL" sz="2000" dirty="0" smtClean="0"/>
              <a:t>God heeft Kaïn rijk gezegend.</a:t>
            </a:r>
          </a:p>
          <a:p>
            <a:r>
              <a:rPr lang="nl-NL" sz="2000" dirty="0" smtClean="0"/>
              <a:t>In het vervolg van Genesis 4 lezen we daarover veel meer.</a:t>
            </a:r>
          </a:p>
          <a:p>
            <a:endParaRPr lang="nl-NL" sz="2000" dirty="0" smtClean="0"/>
          </a:p>
          <a:p>
            <a:endParaRPr lang="nl-NL" sz="2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663089"/>
          </a:xfrm>
          <a:prstGeom prst="rect">
            <a:avLst/>
          </a:prstGeom>
          <a:noFill/>
        </p:spPr>
        <p:txBody>
          <a:bodyPr wrap="square" rtlCol="0">
            <a:spAutoFit/>
          </a:bodyPr>
          <a:lstStyle/>
          <a:p>
            <a:pPr algn="ctr"/>
            <a:endParaRPr lang="nl-NL" dirty="0" smtClean="0"/>
          </a:p>
          <a:p>
            <a:endParaRPr lang="nl-NL" dirty="0" smtClean="0"/>
          </a:p>
          <a:p>
            <a:r>
              <a:rPr lang="nl-NL" sz="2000" dirty="0" smtClean="0"/>
              <a:t>Vervolgens lezen we in Genesis 4:17 het volgende:</a:t>
            </a:r>
          </a:p>
          <a:p>
            <a:endParaRPr lang="nl-NL" sz="2000" dirty="0" smtClean="0"/>
          </a:p>
          <a:p>
            <a:r>
              <a:rPr lang="nl-NL" sz="2000" dirty="0" smtClean="0">
                <a:solidFill>
                  <a:srgbClr val="00B0F0"/>
                </a:solidFill>
              </a:rPr>
              <a:t>Lamech nam twee vrouwen; de ene heette Ada, de andere Silla.</a:t>
            </a:r>
          </a:p>
          <a:p>
            <a:endParaRPr lang="nl-NL" sz="2000" dirty="0" smtClean="0"/>
          </a:p>
          <a:p>
            <a:r>
              <a:rPr lang="nl-NL" sz="2000" dirty="0" smtClean="0"/>
              <a:t>Hier zien we voor het eerst dat een man een vrouw neemt.</a:t>
            </a:r>
            <a:br>
              <a:rPr lang="nl-NL" sz="2000" dirty="0" smtClean="0"/>
            </a:br>
            <a:r>
              <a:rPr lang="nl-NL" sz="2000" dirty="0" smtClean="0"/>
              <a:t>Hij, Lamech, neemt er niet één, maar gelijk twee.</a:t>
            </a:r>
          </a:p>
          <a:p>
            <a:endParaRPr lang="nl-NL" sz="2000" dirty="0" smtClean="0"/>
          </a:p>
          <a:p>
            <a:r>
              <a:rPr lang="nl-NL" sz="2000" dirty="0" smtClean="0"/>
              <a:t>In die tijd waren er kennelijk ook dochters geboren.</a:t>
            </a:r>
          </a:p>
          <a:p>
            <a:r>
              <a:rPr lang="nl-NL" sz="2000" dirty="0" smtClean="0"/>
              <a:t>God veranderde Zijn aanpak. </a:t>
            </a:r>
          </a:p>
          <a:p>
            <a:r>
              <a:rPr lang="nl-NL" sz="2000" dirty="0" smtClean="0"/>
              <a:t>Na verloop van tijd liet Hij ook dochters geboren worden.</a:t>
            </a:r>
          </a:p>
          <a:p>
            <a:r>
              <a:rPr lang="nl-NL" sz="2000" dirty="0" smtClean="0"/>
              <a:t>Zodra die volwassen waren, was het niet meer nodig dat Hij op een wonderlijke manier aan een man een vrouw gaf.</a:t>
            </a:r>
          </a:p>
          <a:p>
            <a:r>
              <a:rPr lang="nl-NL" sz="2000" dirty="0" smtClean="0"/>
              <a:t>Vanaf dat moment mocht een man een vrouw kiezen.</a:t>
            </a:r>
            <a:br>
              <a:rPr lang="nl-NL" sz="2000" dirty="0" smtClean="0"/>
            </a:br>
            <a:r>
              <a:rPr lang="nl-NL" sz="2000" dirty="0" smtClean="0"/>
              <a:t/>
            </a:r>
            <a:br>
              <a:rPr lang="nl-NL" sz="2000" dirty="0" smtClean="0"/>
            </a:br>
            <a:r>
              <a:rPr lang="nl-NL" sz="2000" dirty="0" smtClean="0"/>
              <a:t>In de lijn van Kaïn stuitten we daarmee direct op polygamie.</a:t>
            </a:r>
            <a:br>
              <a:rPr lang="nl-NL" sz="2000" dirty="0" smtClean="0"/>
            </a:br>
            <a:r>
              <a:rPr lang="nl-NL" sz="2000" dirty="0" smtClean="0"/>
              <a:t>In de lijn van Set, volgens Genesis 5, zien we dat niet.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755422"/>
          </a:xfrm>
          <a:prstGeom prst="rect">
            <a:avLst/>
          </a:prstGeom>
          <a:noFill/>
        </p:spPr>
        <p:txBody>
          <a:bodyPr wrap="square" rtlCol="0">
            <a:spAutoFit/>
          </a:bodyPr>
          <a:lstStyle/>
          <a:p>
            <a:pPr algn="ctr"/>
            <a:endParaRPr lang="nl-NL" sz="2400" dirty="0" smtClean="0"/>
          </a:p>
          <a:p>
            <a:pPr algn="ctr"/>
            <a:endParaRPr lang="nl-NL" sz="2400" dirty="0" smtClean="0"/>
          </a:p>
          <a:p>
            <a:r>
              <a:rPr lang="nl-NL" sz="2000" dirty="0" smtClean="0"/>
              <a:t>In Genesis 5 lezen we dat veel mensen vóór de zondvloed zeer oud werden.</a:t>
            </a:r>
          </a:p>
          <a:p>
            <a:r>
              <a:rPr lang="nl-NL" sz="2000" dirty="0" smtClean="0"/>
              <a:t>Zelfs, en dat is geen uitzondering, meer dan 900 jaar.</a:t>
            </a:r>
          </a:p>
          <a:p>
            <a:endParaRPr lang="nl-NL" sz="2000" dirty="0" smtClean="0"/>
          </a:p>
          <a:p>
            <a:r>
              <a:rPr lang="nl-NL" sz="2000" dirty="0" smtClean="0"/>
              <a:t>Ook lezen we in Genesis 5  </a:t>
            </a:r>
            <a:r>
              <a:rPr lang="nl-NL" sz="2000" b="1" dirty="0" smtClean="0"/>
              <a:t>negenmaal</a:t>
            </a:r>
            <a:r>
              <a:rPr lang="nl-NL" sz="2000" dirty="0" smtClean="0"/>
              <a:t> de volgende zin:</a:t>
            </a:r>
          </a:p>
          <a:p>
            <a:endParaRPr lang="nl-NL" sz="2000" dirty="0" smtClean="0"/>
          </a:p>
          <a:p>
            <a:r>
              <a:rPr lang="nl-NL" sz="2000" dirty="0" smtClean="0">
                <a:solidFill>
                  <a:srgbClr val="00B0F0"/>
                </a:solidFill>
              </a:rPr>
              <a:t>Hij verwekte zonen en dochters.</a:t>
            </a:r>
          </a:p>
          <a:p>
            <a:endParaRPr lang="nl-NL" sz="2000" dirty="0" smtClean="0"/>
          </a:p>
          <a:p>
            <a:r>
              <a:rPr lang="nl-NL" sz="2000" dirty="0" smtClean="0"/>
              <a:t>De mensen voor de zondvloed waren kennelijk zeer vruchtbaar.</a:t>
            </a:r>
          </a:p>
          <a:p>
            <a:r>
              <a:rPr lang="nl-NL" sz="2000" dirty="0" smtClean="0"/>
              <a:t>In Genesis 6:1 staat het volgende:</a:t>
            </a:r>
          </a:p>
          <a:p>
            <a:endParaRPr lang="nl-NL" sz="2000" dirty="0" smtClean="0"/>
          </a:p>
          <a:p>
            <a:r>
              <a:rPr lang="nl-NL" sz="2000" dirty="0" smtClean="0">
                <a:solidFill>
                  <a:srgbClr val="00B0F0"/>
                </a:solidFill>
              </a:rPr>
              <a:t>Zo kwamen er steeds meer mensen op aarde, en zij kregen </a:t>
            </a:r>
            <a:r>
              <a:rPr lang="nl-NL" sz="2000" b="1" dirty="0" smtClean="0">
                <a:solidFill>
                  <a:srgbClr val="00B0F0"/>
                </a:solidFill>
              </a:rPr>
              <a:t>dochters</a:t>
            </a:r>
            <a:r>
              <a:rPr lang="nl-NL" sz="2000" dirty="0" smtClean="0">
                <a:solidFill>
                  <a:srgbClr val="00B0F0"/>
                </a:solidFill>
              </a:rPr>
              <a:t>.</a:t>
            </a:r>
            <a:r>
              <a:rPr lang="nl-NL" sz="2000" dirty="0" smtClean="0"/>
              <a:t/>
            </a:r>
            <a:br>
              <a:rPr lang="nl-NL" sz="2000" dirty="0" smtClean="0"/>
            </a:br>
            <a:endParaRPr lang="nl-NL" sz="2000" dirty="0" smtClean="0"/>
          </a:p>
          <a:p>
            <a:r>
              <a:rPr lang="nl-NL" sz="2000" dirty="0" smtClean="0"/>
              <a:t>Hier wordt iets bijzonders vermeld: de mensen kregen dochters.</a:t>
            </a:r>
          </a:p>
          <a:p>
            <a:r>
              <a:rPr lang="nl-NL" sz="2000" dirty="0" smtClean="0"/>
              <a:t>Dit was kennelijk niet gebruikelijk, de mensen kregen eerst enkel zonen.</a:t>
            </a:r>
          </a:p>
          <a:p>
            <a:r>
              <a:rPr lang="nl-NL" sz="2000" dirty="0" smtClean="0"/>
              <a:t>Later ontvingen de mensen zowel zonen en dochters.</a:t>
            </a:r>
            <a:br>
              <a:rPr lang="nl-NL" sz="2000" dirty="0" smtClean="0"/>
            </a:br>
            <a:r>
              <a:rPr lang="nl-NL" sz="2000" dirty="0" smtClean="0">
                <a:solidFill>
                  <a:srgbClr val="C00000"/>
                </a:solidFill>
              </a:rPr>
              <a:t>Vanaf dat moment groeide de mensheid snel.</a:t>
            </a:r>
            <a:endParaRPr lang="nl-NL" dirty="0" smtClean="0">
              <a:solidFill>
                <a:srgbClr val="C0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755422"/>
          </a:xfrm>
          <a:prstGeom prst="rect">
            <a:avLst/>
          </a:prstGeom>
          <a:noFill/>
        </p:spPr>
        <p:txBody>
          <a:bodyPr wrap="square" rtlCol="0">
            <a:spAutoFit/>
          </a:bodyPr>
          <a:lstStyle/>
          <a:p>
            <a:pPr algn="ctr"/>
            <a:endParaRPr lang="nl-NL" sz="2400" dirty="0" smtClean="0"/>
          </a:p>
          <a:p>
            <a:pPr algn="ctr"/>
            <a:endParaRPr lang="nl-NL" sz="2400" dirty="0" smtClean="0"/>
          </a:p>
          <a:p>
            <a:r>
              <a:rPr lang="nl-NL" sz="2000" dirty="0" smtClean="0"/>
              <a:t>Uit het feit dat de grote piramiden voor de zondvloed zijn gebouwd, blijkt dat er toen een zeer hoge beschaving moet zijn geweest.</a:t>
            </a:r>
            <a:br>
              <a:rPr lang="nl-NL" sz="2000" dirty="0" smtClean="0"/>
            </a:br>
            <a:r>
              <a:rPr lang="nl-NL" sz="2000" dirty="0" smtClean="0"/>
              <a:t>Grote groepen mensen hebben aan de bouw meegewerkt.</a:t>
            </a:r>
            <a:br>
              <a:rPr lang="nl-NL" sz="2000" dirty="0" smtClean="0"/>
            </a:br>
            <a:r>
              <a:rPr lang="nl-NL" sz="2000" dirty="0" smtClean="0"/>
              <a:t>Mensen met een grote deskundigheid op tal van terreinen.</a:t>
            </a:r>
          </a:p>
          <a:p>
            <a:r>
              <a:rPr lang="nl-NL" sz="2000" dirty="0" smtClean="0"/>
              <a:t>De nauwkeurigheid waarmee de piramiden zijn gebouwd spreken boekdelen.</a:t>
            </a:r>
            <a:br>
              <a:rPr lang="nl-NL" sz="2000" dirty="0" smtClean="0"/>
            </a:br>
            <a:r>
              <a:rPr lang="nl-NL" sz="2000" dirty="0" smtClean="0"/>
              <a:t>De vlakheid van de granieten platen is onovertroffen.</a:t>
            </a:r>
          </a:p>
          <a:p>
            <a:r>
              <a:rPr lang="nl-NL" sz="2000" dirty="0" smtClean="0"/>
              <a:t>Alleen met lasergestuurde machines is dat nu te evenaren.</a:t>
            </a:r>
          </a:p>
          <a:p>
            <a:endParaRPr lang="nl-NL" sz="2000" dirty="0" smtClean="0"/>
          </a:p>
          <a:p>
            <a:r>
              <a:rPr lang="nl-NL" sz="2000" dirty="0" smtClean="0"/>
              <a:t>De mensheid is niet alleen snel gegroeid, maar ook de kundigheid is veel groter geweest dan veel deskundigen voor mogelijk houden.</a:t>
            </a:r>
          </a:p>
          <a:p>
            <a:endParaRPr lang="nl-NL" sz="2000" dirty="0" smtClean="0"/>
          </a:p>
          <a:p>
            <a:r>
              <a:rPr lang="nl-NL" sz="2000" dirty="0" smtClean="0"/>
              <a:t>Immers de evolutie gaat uit van zeer primitieve volken, die zich in de loop van eeuwen hebben ontwikkeld tot steeds hogere beschavingen.</a:t>
            </a:r>
          </a:p>
          <a:p>
            <a:r>
              <a:rPr lang="nl-NL" sz="2000" dirty="0" smtClean="0">
                <a:solidFill>
                  <a:srgbClr val="C00000"/>
                </a:solidFill>
              </a:rPr>
              <a:t>Niet alleen de Bijbel vertelt een ander verhaal (Noach kon een ark bouwen),</a:t>
            </a:r>
          </a:p>
          <a:p>
            <a:r>
              <a:rPr lang="nl-NL" sz="2000" dirty="0" smtClean="0">
                <a:solidFill>
                  <a:srgbClr val="C00000"/>
                </a:solidFill>
              </a:rPr>
              <a:t>maar ook de grote piramiden.</a:t>
            </a:r>
            <a:br>
              <a:rPr lang="nl-NL" sz="2000" dirty="0" smtClean="0">
                <a:solidFill>
                  <a:srgbClr val="C00000"/>
                </a:solidFill>
              </a:rPr>
            </a:br>
            <a:r>
              <a:rPr lang="nl-NL" sz="2000" dirty="0" smtClean="0">
                <a:solidFill>
                  <a:srgbClr val="C00000"/>
                </a:solidFill>
              </a:rPr>
              <a:t>Die piramiden van Gizeh zijn echt door mensen gebouwd.</a:t>
            </a:r>
            <a:endParaRPr lang="nl-NL" dirty="0" smtClean="0">
              <a:solidFill>
                <a:srgbClr val="C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imagesCAL4D2ZN.jpg"/>
          <p:cNvPicPr>
            <a:picLocks noChangeAspect="1" noChangeArrowheads="1"/>
          </p:cNvPicPr>
          <p:nvPr/>
        </p:nvPicPr>
        <p:blipFill>
          <a:blip r:embed="rId3" cstate="print"/>
          <a:srcRect/>
          <a:stretch>
            <a:fillRect/>
          </a:stretch>
        </p:blipFill>
        <p:spPr bwMode="auto">
          <a:xfrm>
            <a:off x="179512" y="138874"/>
            <a:ext cx="8784975" cy="6580252"/>
          </a:xfrm>
          <a:prstGeom prst="rect">
            <a:avLst/>
          </a:prstGeom>
          <a:noFill/>
        </p:spPr>
      </p:pic>
      <p:sp>
        <p:nvSpPr>
          <p:cNvPr id="2" name="Tekstvak 1"/>
          <p:cNvSpPr txBox="1"/>
          <p:nvPr/>
        </p:nvSpPr>
        <p:spPr>
          <a:xfrm>
            <a:off x="827584" y="836712"/>
            <a:ext cx="7344816" cy="1200329"/>
          </a:xfrm>
          <a:prstGeom prst="rect">
            <a:avLst/>
          </a:prstGeom>
          <a:noFill/>
        </p:spPr>
        <p:txBody>
          <a:bodyPr wrap="square" rtlCol="0">
            <a:spAutoFit/>
          </a:bodyPr>
          <a:lstStyle/>
          <a:p>
            <a:pPr algn="ctr"/>
            <a:r>
              <a:rPr lang="nl-NL" sz="2400" dirty="0" smtClean="0"/>
              <a:t>De zondvloed is een teken van</a:t>
            </a:r>
          </a:p>
          <a:p>
            <a:pPr algn="ctr"/>
            <a:endParaRPr lang="nl-NL" sz="2400" dirty="0" smtClean="0"/>
          </a:p>
          <a:p>
            <a:pPr algn="ctr"/>
            <a:r>
              <a:rPr lang="nl-NL" sz="2400" dirty="0" smtClean="0"/>
              <a:t>oordeel en redding.</a:t>
            </a:r>
            <a:endParaRPr lang="nl-NL"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352928" cy="4401205"/>
          </a:xfrm>
          <a:prstGeom prst="rect">
            <a:avLst/>
          </a:prstGeom>
          <a:noFill/>
        </p:spPr>
        <p:txBody>
          <a:bodyPr wrap="square" rtlCol="0">
            <a:spAutoFit/>
          </a:bodyPr>
          <a:lstStyle/>
          <a:p>
            <a:pPr algn="ctr"/>
            <a:r>
              <a:rPr lang="nl-NL" sz="2800" dirty="0" smtClean="0"/>
              <a:t/>
            </a:r>
            <a:br>
              <a:rPr lang="nl-NL" sz="2800" dirty="0" smtClean="0"/>
            </a:br>
            <a:r>
              <a:rPr lang="nl-NL" sz="2800" dirty="0" smtClean="0"/>
              <a:t>Gods grote daden, </a:t>
            </a:r>
            <a:br>
              <a:rPr lang="nl-NL" sz="2800" dirty="0" smtClean="0"/>
            </a:br>
            <a:r>
              <a:rPr lang="nl-NL" sz="2800" dirty="0" smtClean="0"/>
              <a:t/>
            </a:r>
            <a:br>
              <a:rPr lang="nl-NL" sz="2800" dirty="0" smtClean="0"/>
            </a:br>
            <a:r>
              <a:rPr lang="nl-NL" sz="2800" dirty="0" smtClean="0">
                <a:solidFill>
                  <a:srgbClr val="C00000"/>
                </a:solidFill>
              </a:rPr>
              <a:t>met name de wonderen,</a:t>
            </a:r>
            <a:r>
              <a:rPr lang="nl-NL" sz="2800" dirty="0" smtClean="0"/>
              <a:t/>
            </a:r>
            <a:br>
              <a:rPr lang="nl-NL" sz="2800" dirty="0" smtClean="0"/>
            </a:br>
            <a:endParaRPr lang="nl-NL" sz="2800" dirty="0" smtClean="0"/>
          </a:p>
          <a:p>
            <a:pPr algn="ctr"/>
            <a:r>
              <a:rPr lang="nl-NL" sz="2800" dirty="0" smtClean="0"/>
              <a:t>die Hij ons tijdens de zondvloed liet zien,</a:t>
            </a:r>
            <a:br>
              <a:rPr lang="nl-NL" sz="2800" dirty="0" smtClean="0"/>
            </a:br>
            <a:r>
              <a:rPr lang="nl-NL" sz="2800" dirty="0" smtClean="0"/>
              <a:t> </a:t>
            </a:r>
          </a:p>
          <a:p>
            <a:pPr algn="ctr"/>
            <a:r>
              <a:rPr lang="nl-NL" sz="2800" dirty="0" smtClean="0"/>
              <a:t>bereiden ons voor op </a:t>
            </a:r>
            <a:br>
              <a:rPr lang="nl-NL" sz="2800" dirty="0" smtClean="0"/>
            </a:br>
            <a:endParaRPr lang="nl-NL" sz="2800" dirty="0" smtClean="0"/>
          </a:p>
          <a:p>
            <a:pPr algn="ctr"/>
            <a:r>
              <a:rPr lang="nl-NL" sz="2800" dirty="0" smtClean="0"/>
              <a:t>de komst van het nieuwe Jeruzalem.</a:t>
            </a:r>
            <a:endParaRPr lang="nl-N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755422"/>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r>
              <a:rPr lang="nl-NL" sz="2000" dirty="0" smtClean="0"/>
              <a:t>In Openbaring lezen we dat het nieuwe Jeruzalem zal neerdalen op de nieuwe aarde:</a:t>
            </a:r>
          </a:p>
          <a:p>
            <a:endParaRPr lang="nl-NL" sz="2000" dirty="0" smtClean="0">
              <a:solidFill>
                <a:srgbClr val="C00000"/>
              </a:solidFill>
            </a:endParaRPr>
          </a:p>
          <a:p>
            <a:r>
              <a:rPr lang="nl-NL" sz="2000" dirty="0" smtClean="0">
                <a:solidFill>
                  <a:srgbClr val="00B0F0"/>
                </a:solidFill>
              </a:rPr>
              <a:t>Ik zag een nieuwe hemel en een nieuwe aarde. Want de eerste hemel en de eerste aarde zijn voorbij, en de zee is er niet meer.</a:t>
            </a:r>
          </a:p>
          <a:p>
            <a:r>
              <a:rPr lang="nl-NL" sz="2000" dirty="0" smtClean="0">
                <a:solidFill>
                  <a:srgbClr val="00B0F0"/>
                </a:solidFill>
              </a:rPr>
              <a:t>Toen zag ik de heilige stad, </a:t>
            </a:r>
            <a:r>
              <a:rPr lang="nl-NL" sz="2000" b="1" dirty="0" smtClean="0">
                <a:solidFill>
                  <a:srgbClr val="C00000"/>
                </a:solidFill>
              </a:rPr>
              <a:t>het nieuwe Jeruzalem</a:t>
            </a:r>
            <a:r>
              <a:rPr lang="nl-NL" sz="2000" dirty="0" smtClean="0">
                <a:solidFill>
                  <a:srgbClr val="00B0F0"/>
                </a:solidFill>
              </a:rPr>
              <a:t>, uit de hemel neerdalen, bij God vandaan. Ze was als een bruid die zich mooi heeft gemaakt voor haar man en hem opwacht.</a:t>
            </a:r>
          </a:p>
          <a:p>
            <a:r>
              <a:rPr lang="nl-NL" sz="2000" dirty="0" smtClean="0">
                <a:solidFill>
                  <a:srgbClr val="00B0F0"/>
                </a:solidFill>
              </a:rPr>
              <a:t>Ik hoorde een luide stem vanaf de troon, die uitriep: ‘Gods woonplaats is onder de mensen, Hij zal bij hen wonen. Zij zullen Zijn volken zijn en God zelf zal als hun God bij hen zijn. (Openbaring 21:1-3)</a:t>
            </a:r>
          </a:p>
          <a:p>
            <a:endParaRPr lang="nl-NL" sz="2000" dirty="0" smtClean="0">
              <a:solidFill>
                <a:srgbClr val="00B0F0"/>
              </a:solidFill>
            </a:endParaRPr>
          </a:p>
          <a:p>
            <a:r>
              <a:rPr lang="nl-NL" sz="2000" dirty="0" smtClean="0"/>
              <a:t>Het nieuwe Jeruzalem daalt neer op de </a:t>
            </a:r>
            <a:r>
              <a:rPr lang="nl-NL" sz="2000" b="1" dirty="0" smtClean="0"/>
              <a:t>nieuwe</a:t>
            </a:r>
            <a:r>
              <a:rPr lang="nl-NL" sz="2000" dirty="0" smtClean="0"/>
              <a:t> aarde.</a:t>
            </a:r>
            <a:br>
              <a:rPr lang="nl-NL" sz="2000" dirty="0" smtClean="0"/>
            </a:br>
            <a:endParaRPr lang="nl-NL" sz="2000" dirty="0" smtClean="0"/>
          </a:p>
          <a:p>
            <a:r>
              <a:rPr lang="nl-NL" sz="2000" dirty="0" smtClean="0"/>
              <a:t>Hoe ziet het nieuwe Jeruzalem eruit?</a:t>
            </a:r>
            <a:br>
              <a:rPr lang="nl-NL" sz="2000" dirty="0" smtClean="0"/>
            </a:br>
            <a:r>
              <a:rPr lang="nl-NL" sz="2000" dirty="0" smtClean="0"/>
              <a:t>En hoe gaat de nieuwe aarde eruit zien?</a:t>
            </a:r>
            <a:endParaRPr lang="nl-NL" sz="2000" dirty="0" smtClean="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755422"/>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r>
              <a:rPr lang="nl-NL" sz="2000" dirty="0" smtClean="0"/>
              <a:t>Openbaring geeft een korte schets van het nieuwe Jeruzalem. Het is een ommuurde stad, vierkant, met aan elke kant 3 poorten.</a:t>
            </a:r>
          </a:p>
          <a:p>
            <a:r>
              <a:rPr lang="nl-NL" sz="2000" dirty="0" smtClean="0"/>
              <a:t>Deze stad heeft gigantische afmetingen:</a:t>
            </a:r>
          </a:p>
          <a:p>
            <a:endParaRPr lang="nl-NL" sz="2000" dirty="0" smtClean="0">
              <a:solidFill>
                <a:srgbClr val="C00000"/>
              </a:solidFill>
            </a:endParaRPr>
          </a:p>
          <a:p>
            <a:r>
              <a:rPr lang="nl-NL" sz="2000" dirty="0" smtClean="0">
                <a:solidFill>
                  <a:srgbClr val="00B0F0"/>
                </a:solidFill>
              </a:rPr>
              <a:t>De stad was vierkant, even lang als breed. Hij mat de stad met zijn meetstok: twaalfduizend stadie, zowel in de lengte als in de breedte en in de hoogte.</a:t>
            </a:r>
            <a:br>
              <a:rPr lang="nl-NL" sz="2000" dirty="0" smtClean="0">
                <a:solidFill>
                  <a:srgbClr val="00B0F0"/>
                </a:solidFill>
              </a:rPr>
            </a:br>
            <a:r>
              <a:rPr lang="nl-NL" sz="2000" dirty="0" smtClean="0">
                <a:solidFill>
                  <a:srgbClr val="00B0F0"/>
                </a:solidFill>
              </a:rPr>
              <a:t>(Openbaring 21:16)</a:t>
            </a:r>
          </a:p>
          <a:p>
            <a:endParaRPr lang="nl-NL" sz="2000" dirty="0" smtClean="0">
              <a:solidFill>
                <a:srgbClr val="C00000"/>
              </a:solidFill>
            </a:endParaRPr>
          </a:p>
          <a:p>
            <a:r>
              <a:rPr lang="nl-NL" sz="2000" dirty="0" smtClean="0"/>
              <a:t>Twaalfduizend stadie is iets meer dan de afstand tussen Amsterdam en Moskou.</a:t>
            </a:r>
          </a:p>
          <a:p>
            <a:r>
              <a:rPr lang="nl-NL" sz="2000" dirty="0" smtClean="0"/>
              <a:t>Deze stad heeft een hoogte die net zo groot is als de lengte en de breedte.</a:t>
            </a:r>
          </a:p>
          <a:p>
            <a:r>
              <a:rPr lang="nl-NL" sz="2000" dirty="0" smtClean="0"/>
              <a:t>Dit duidt op een piramidevorm.</a:t>
            </a:r>
          </a:p>
          <a:p>
            <a:endParaRPr lang="nl-NL" sz="2000" dirty="0" smtClean="0"/>
          </a:p>
          <a:p>
            <a:r>
              <a:rPr lang="nl-NL" sz="2000" dirty="0" smtClean="0"/>
              <a:t>De muur die om de stad in gebouwd, wijst eveneens op een piramidevorm.</a:t>
            </a:r>
          </a:p>
          <a:p>
            <a:r>
              <a:rPr lang="nl-NL" sz="2000" dirty="0" smtClean="0"/>
              <a:t>Wie deze stad voorstelt als een kubus, kan onmogelijk een functionele plaats voor die muur bedenken.</a:t>
            </a:r>
          </a:p>
          <a:p>
            <a:r>
              <a:rPr lang="nl-NL" sz="2000" dirty="0" smtClean="0"/>
              <a:t>Daarom is het zeker dat het nieuwe Jeruzalem een piramidevorm heeft.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5139869"/>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r>
              <a:rPr lang="nl-NL" sz="2000" dirty="0" smtClean="0"/>
              <a:t>Als het nieuwe Jeruzalem neerdaalt op de nieuwe aarde, dan moeten beide goed aaneensluiten.</a:t>
            </a:r>
          </a:p>
          <a:p>
            <a:r>
              <a:rPr lang="nl-NL" sz="2000" dirty="0" smtClean="0"/>
              <a:t>Nu past een piramide niet op een bol.</a:t>
            </a:r>
          </a:p>
          <a:p>
            <a:r>
              <a:rPr lang="nl-NL" sz="2000" dirty="0" smtClean="0"/>
              <a:t>Of de piramide moet zich aan de bol aanpassen, of de bol aan de piramide.</a:t>
            </a:r>
          </a:p>
          <a:p>
            <a:r>
              <a:rPr lang="nl-NL" sz="2000" dirty="0" smtClean="0"/>
              <a:t>Ik denk dat het laatste zal gebeuren.</a:t>
            </a:r>
          </a:p>
          <a:p>
            <a:r>
              <a:rPr lang="nl-NL" sz="2000" dirty="0" smtClean="0"/>
              <a:t>De piramide, het nieuwe Jeruzalem, is gaaf en blijft gaaf.</a:t>
            </a:r>
          </a:p>
          <a:p>
            <a:r>
              <a:rPr lang="nl-NL" sz="2000" dirty="0" smtClean="0"/>
              <a:t>De muur rondom het nieuwe Jeruzalem is niet te vervormen zonder deze te beschadigen.</a:t>
            </a:r>
          </a:p>
          <a:p>
            <a:endParaRPr lang="nl-NL" sz="2000" dirty="0" smtClean="0"/>
          </a:p>
          <a:p>
            <a:r>
              <a:rPr lang="nl-NL" sz="2000" dirty="0" smtClean="0"/>
              <a:t>De enige mogelijk is dat de oude aarde zich aanpast en een vorm aanneemt waarop het nieuwe Jeruzalem kan neerdalen.</a:t>
            </a:r>
          </a:p>
          <a:p>
            <a:r>
              <a:rPr lang="nl-NL" sz="2000" dirty="0" smtClean="0">
                <a:solidFill>
                  <a:srgbClr val="C00000"/>
                </a:solidFill>
              </a:rPr>
              <a:t>Ik veronderstel dat die oude aarde de vorm van een afgeknotte octahedron </a:t>
            </a:r>
          </a:p>
          <a:p>
            <a:r>
              <a:rPr lang="nl-NL" sz="2000" dirty="0" smtClean="0">
                <a:solidFill>
                  <a:srgbClr val="C00000"/>
                </a:solidFill>
              </a:rPr>
              <a:t>(bipiramide) zal aannemen, waarop het nieuwe Jeruzalem kan neerdalen.</a:t>
            </a:r>
          </a:p>
          <a:p>
            <a:endParaRPr lang="nl-NL"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1138773"/>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p>
          <a:p>
            <a:endParaRPr lang="nl-NL" sz="2000" dirty="0" smtClean="0"/>
          </a:p>
        </p:txBody>
      </p:sp>
      <p:pic>
        <p:nvPicPr>
          <p:cNvPr id="1026" name="Picture 2" descr="C:\Users\Nico\Pictures\Afbeeldingen paradijsthese\Wereldbol.png"/>
          <p:cNvPicPr>
            <a:picLocks noChangeAspect="1" noChangeArrowheads="1"/>
          </p:cNvPicPr>
          <p:nvPr/>
        </p:nvPicPr>
        <p:blipFill>
          <a:blip r:embed="rId3" cstate="print"/>
          <a:srcRect/>
          <a:stretch>
            <a:fillRect/>
          </a:stretch>
        </p:blipFill>
        <p:spPr bwMode="auto">
          <a:xfrm>
            <a:off x="1043608" y="2924944"/>
            <a:ext cx="2810900" cy="2844353"/>
          </a:xfrm>
          <a:prstGeom prst="rect">
            <a:avLst/>
          </a:prstGeom>
          <a:noFill/>
        </p:spPr>
      </p:pic>
      <p:pic>
        <p:nvPicPr>
          <p:cNvPr id="1028" name="Picture 4" descr="C:\Users\Nico\Pictures\Afbeeldingen paradijsthese\jaspis-geel-piramide1.jpg"/>
          <p:cNvPicPr>
            <a:picLocks noChangeAspect="1" noChangeArrowheads="1"/>
          </p:cNvPicPr>
          <p:nvPr/>
        </p:nvPicPr>
        <p:blipFill>
          <a:blip r:embed="rId4" cstate="print"/>
          <a:srcRect/>
          <a:stretch>
            <a:fillRect/>
          </a:stretch>
        </p:blipFill>
        <p:spPr bwMode="auto">
          <a:xfrm>
            <a:off x="1835696" y="1412776"/>
            <a:ext cx="1152127" cy="1093970"/>
          </a:xfrm>
          <a:prstGeom prst="rect">
            <a:avLst/>
          </a:prstGeom>
          <a:noFill/>
        </p:spPr>
      </p:pic>
      <p:pic>
        <p:nvPicPr>
          <p:cNvPr id="1029" name="Picture 5" descr="C:\Users\Nico\Pictures\Afbeeldingen paradijsthese\imagesCALQ347H.jpg"/>
          <p:cNvPicPr>
            <a:picLocks noChangeAspect="1" noChangeArrowheads="1"/>
          </p:cNvPicPr>
          <p:nvPr/>
        </p:nvPicPr>
        <p:blipFill>
          <a:blip r:embed="rId5" cstate="print"/>
          <a:srcRect/>
          <a:stretch>
            <a:fillRect/>
          </a:stretch>
        </p:blipFill>
        <p:spPr bwMode="auto">
          <a:xfrm>
            <a:off x="5148064" y="1556792"/>
            <a:ext cx="3528392" cy="3240360"/>
          </a:xfrm>
          <a:prstGeom prst="rect">
            <a:avLst/>
          </a:prstGeom>
          <a:noFill/>
        </p:spPr>
      </p:pic>
      <p:cxnSp>
        <p:nvCxnSpPr>
          <p:cNvPr id="9" name="Rechte verbindingslijn 8"/>
          <p:cNvCxnSpPr/>
          <p:nvPr/>
        </p:nvCxnSpPr>
        <p:spPr>
          <a:xfrm>
            <a:off x="6516216" y="2276872"/>
            <a:ext cx="864096"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PIJL-RECHTS 15"/>
          <p:cNvSpPr/>
          <p:nvPr/>
        </p:nvSpPr>
        <p:spPr>
          <a:xfrm>
            <a:off x="4572000" y="2636912"/>
            <a:ext cx="648072" cy="432048"/>
          </a:xfrm>
          <a:prstGeom prst="rightArrow">
            <a:avLst>
              <a:gd name="adj1" fmla="val 612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Plus 16"/>
          <p:cNvSpPr/>
          <p:nvPr/>
        </p:nvSpPr>
        <p:spPr>
          <a:xfrm>
            <a:off x="3347864" y="2420888"/>
            <a:ext cx="792088"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kstvak 17"/>
          <p:cNvSpPr txBox="1"/>
          <p:nvPr/>
        </p:nvSpPr>
        <p:spPr>
          <a:xfrm>
            <a:off x="5148064" y="5157192"/>
            <a:ext cx="3600400" cy="1015663"/>
          </a:xfrm>
          <a:prstGeom prst="rect">
            <a:avLst/>
          </a:prstGeom>
          <a:noFill/>
        </p:spPr>
        <p:txBody>
          <a:bodyPr wrap="square" rtlCol="0">
            <a:spAutoFit/>
          </a:bodyPr>
          <a:lstStyle/>
          <a:p>
            <a:r>
              <a:rPr lang="nl-NL" sz="2000" b="1" dirty="0" smtClean="0">
                <a:solidFill>
                  <a:srgbClr val="C00000"/>
                </a:solidFill>
              </a:rPr>
              <a:t>Het nieuwe Jeruzalem </a:t>
            </a:r>
            <a:r>
              <a:rPr lang="nl-NL" sz="2000" dirty="0" smtClean="0">
                <a:solidFill>
                  <a:srgbClr val="C00000"/>
                </a:solidFill>
              </a:rPr>
              <a:t>en </a:t>
            </a:r>
          </a:p>
          <a:p>
            <a:r>
              <a:rPr lang="nl-NL" sz="2000" b="1" dirty="0" smtClean="0">
                <a:solidFill>
                  <a:srgbClr val="C00000"/>
                </a:solidFill>
              </a:rPr>
              <a:t>de nieuwe aarde </a:t>
            </a:r>
            <a:r>
              <a:rPr lang="nl-NL" sz="2000" dirty="0" smtClean="0">
                <a:solidFill>
                  <a:srgbClr val="C00000"/>
                </a:solidFill>
              </a:rPr>
              <a:t>vormen samen een </a:t>
            </a:r>
            <a:r>
              <a:rPr lang="nl-NL" sz="2000" b="1" dirty="0" smtClean="0">
                <a:solidFill>
                  <a:srgbClr val="C00000"/>
                </a:solidFill>
              </a:rPr>
              <a:t>octaëder  </a:t>
            </a:r>
            <a:r>
              <a:rPr lang="nl-NL" sz="2000" b="1" dirty="0" smtClean="0">
                <a:solidFill>
                  <a:srgbClr val="C00000"/>
                </a:solidFill>
              </a:rPr>
              <a:t>(bipiramide)</a:t>
            </a:r>
            <a:endParaRPr lang="nl-NL" sz="2000"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5"/>
            <a:ext cx="8496944" cy="6124754"/>
          </a:xfrm>
          <a:prstGeom prst="rect">
            <a:avLst/>
          </a:prstGeom>
          <a:noFill/>
        </p:spPr>
        <p:txBody>
          <a:bodyPr wrap="square" rtlCol="0">
            <a:spAutoFit/>
          </a:bodyPr>
          <a:lstStyle/>
          <a:p>
            <a:pPr algn="ctr"/>
            <a:endParaRPr lang="nl-NL" sz="2400" dirty="0" smtClean="0">
              <a:solidFill>
                <a:schemeClr val="tx1">
                  <a:lumMod val="50000"/>
                  <a:lumOff val="50000"/>
                </a:schemeClr>
              </a:solidFill>
            </a:endParaRPr>
          </a:p>
          <a:p>
            <a:pPr algn="ctr"/>
            <a:endParaRPr lang="nl-NL" sz="2400" dirty="0" smtClean="0">
              <a:solidFill>
                <a:schemeClr val="tx1">
                  <a:lumMod val="50000"/>
                  <a:lumOff val="50000"/>
                </a:schemeClr>
              </a:solidFill>
            </a:endParaRPr>
          </a:p>
          <a:p>
            <a:r>
              <a:rPr lang="nl-NL" sz="2000" dirty="0" smtClean="0"/>
              <a:t>God werkt aan herstel en vernieuwing.</a:t>
            </a:r>
          </a:p>
          <a:p>
            <a:r>
              <a:rPr lang="nl-NL" sz="2000" dirty="0" smtClean="0"/>
              <a:t>Daarom zal de nieuwe hemel en de nieuwe aarde lijken op de oorspronkelijk geschapen wereld, maar ook iets nieuws hebben.</a:t>
            </a:r>
          </a:p>
          <a:p>
            <a:r>
              <a:rPr lang="nl-NL" sz="2000" dirty="0" smtClean="0"/>
              <a:t>God is met Zijn oorspronkelijk plan verder gekomen.</a:t>
            </a:r>
          </a:p>
          <a:p>
            <a:r>
              <a:rPr lang="nl-NL" sz="2000" dirty="0" smtClean="0"/>
              <a:t>Het nieuwe Jeruzalem is mooier dan het oorspronkelijke paradijs.</a:t>
            </a:r>
          </a:p>
          <a:p>
            <a:r>
              <a:rPr lang="nl-NL" sz="2000" dirty="0" smtClean="0"/>
              <a:t>Prachtige gebouwen zijn opgetrokken, wegen zijn aangelegd, parken zijn vergroot en verfijnd. </a:t>
            </a:r>
            <a:br>
              <a:rPr lang="nl-NL" sz="2000" dirty="0" smtClean="0"/>
            </a:br>
            <a:r>
              <a:rPr lang="nl-NL" sz="2000" dirty="0" smtClean="0"/>
              <a:t>De HEER heeft voor al de zijnen woningen gereed gemaakt.</a:t>
            </a:r>
          </a:p>
          <a:p>
            <a:endParaRPr lang="nl-NL" sz="2000" dirty="0" smtClean="0"/>
          </a:p>
          <a:p>
            <a:r>
              <a:rPr lang="nl-NL" sz="2000" dirty="0" smtClean="0"/>
              <a:t>Ik veronderstel dat de vorm, de bipiramide, van de nieuwe hemel en de nieuwe aarde lijkt op de vorm van het oude wereld, zoals God deze geschapen heeft.</a:t>
            </a:r>
          </a:p>
          <a:p>
            <a:endParaRPr lang="nl-NL" sz="2000" dirty="0" smtClean="0"/>
          </a:p>
          <a:p>
            <a:r>
              <a:rPr lang="nl-NL" sz="2000" dirty="0" smtClean="0"/>
              <a:t>Deze vorm heeft de aarde tot aan de zondvloed behouden.</a:t>
            </a:r>
          </a:p>
          <a:p>
            <a:r>
              <a:rPr lang="nl-NL" sz="2000" dirty="0" smtClean="0">
                <a:solidFill>
                  <a:srgbClr val="C00000"/>
                </a:solidFill>
              </a:rPr>
              <a:t>Tijdens de zondvloed is het paradijs in veiligheid gebracht en de rest van de aarde heeft de huidige bolvorm </a:t>
            </a:r>
            <a:endParaRPr lang="nl-NL" sz="2400" dirty="0" smtClean="0">
              <a:solidFill>
                <a:srgbClr val="C00000"/>
              </a:solidFill>
            </a:endParaRPr>
          </a:p>
          <a:p>
            <a:pPr algn="ctr"/>
            <a:endParaRPr lang="nl-NL" sz="2400" dirty="0" smtClean="0"/>
          </a:p>
          <a:p>
            <a:endParaRPr lang="nl-NL" sz="2000" dirty="0" smtClean="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3484</Words>
  <Application>Microsoft Office PowerPoint</Application>
  <PresentationFormat>Diavoorstelling (4:3)</PresentationFormat>
  <Paragraphs>580</Paragraphs>
  <Slides>47</Slides>
  <Notes>47</Notes>
  <HiddenSlides>0</HiddenSlides>
  <MMClips>0</MMClips>
  <ScaleCrop>false</ScaleCrop>
  <HeadingPairs>
    <vt:vector size="4" baseType="variant">
      <vt:variant>
        <vt:lpstr>Thema</vt:lpstr>
      </vt:variant>
      <vt:variant>
        <vt:i4>1</vt:i4>
      </vt:variant>
      <vt:variant>
        <vt:lpstr>Diatitels</vt:lpstr>
      </vt:variant>
      <vt:variant>
        <vt:i4>47</vt:i4>
      </vt:variant>
    </vt:vector>
  </HeadingPairs>
  <TitlesOfParts>
    <vt:vector size="48" baseType="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lpstr>Dia 41</vt:lpstr>
      <vt:lpstr>Dia 42</vt:lpstr>
      <vt:lpstr>Dia 43</vt:lpstr>
      <vt:lpstr>Dia 44</vt:lpstr>
      <vt:lpstr>Dia 45</vt:lpstr>
      <vt:lpstr>Dia 46</vt:lpstr>
      <vt:lpstr>Dia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Nico</dc:creator>
  <cp:lastModifiedBy>Nico Bakker</cp:lastModifiedBy>
  <cp:revision>161</cp:revision>
  <dcterms:created xsi:type="dcterms:W3CDTF">2011-12-28T08:14:32Z</dcterms:created>
  <dcterms:modified xsi:type="dcterms:W3CDTF">2012-01-14T13:07:19Z</dcterms:modified>
</cp:coreProperties>
</file>