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80" r:id="rId24"/>
    <p:sldId id="281" r:id="rId25"/>
    <p:sldId id="282" r:id="rId26"/>
    <p:sldId id="283" r:id="rId27"/>
    <p:sldId id="276" r:id="rId28"/>
    <p:sldId id="284" r:id="rId29"/>
    <p:sldId id="277" r:id="rId30"/>
    <p:sldId id="285" r:id="rId31"/>
    <p:sldId id="286" r:id="rId32"/>
    <p:sldId id="288" r:id="rId33"/>
    <p:sldId id="287" r:id="rId34"/>
    <p:sldId id="289" r:id="rId35"/>
    <p:sldId id="290" r:id="rId36"/>
    <p:sldId id="291" r:id="rId37"/>
    <p:sldId id="293" r:id="rId38"/>
    <p:sldId id="294" r:id="rId39"/>
    <p:sldId id="295" r:id="rId40"/>
    <p:sldId id="292" r:id="rId41"/>
    <p:sldId id="296" r:id="rId42"/>
    <p:sldId id="297" r:id="rId43"/>
    <p:sldId id="298" r:id="rId44"/>
    <p:sldId id="299" r:id="rId45"/>
    <p:sldId id="300" r:id="rId46"/>
    <p:sldId id="302" r:id="rId47"/>
    <p:sldId id="301" r:id="rId4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09" autoAdjust="0"/>
  </p:normalViewPr>
  <p:slideViewPr>
    <p:cSldViewPr>
      <p:cViewPr varScale="1">
        <p:scale>
          <a:sx n="71" d="100"/>
          <a:sy n="71" d="100"/>
        </p:scale>
        <p:origin x="-11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C6103-400B-4B17-9CFE-171AE4F86BD2}" type="datetimeFigureOut">
              <a:rPr lang="nl-NL" smtClean="0"/>
              <a:pPr/>
              <a:t>16-1-2012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3737DF-7A59-494E-8F5F-6BA117D20FF6}"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37</a:t>
            </a:fld>
            <a:endParaRPr lang="nl-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40</a:t>
            </a:fld>
            <a:endParaRPr lang="nl-N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41</a:t>
            </a:fld>
            <a:endParaRPr lang="nl-N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42</a:t>
            </a:fld>
            <a:endParaRPr lang="nl-N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43</a:t>
            </a:fld>
            <a:endParaRPr lang="nl-N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44</a:t>
            </a:fld>
            <a:endParaRPr lang="nl-N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45</a:t>
            </a:fld>
            <a:endParaRPr lang="nl-N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46</a:t>
            </a:fld>
            <a:endParaRPr lang="nl-N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47</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A14055E5-346C-4CC0-9BCF-7C51DF8EAE19}" type="datetimeFigureOut">
              <a:rPr lang="nl-NL" smtClean="0"/>
              <a:pPr/>
              <a:t>16-1-2012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14055E5-346C-4CC0-9BCF-7C51DF8EAE19}" type="datetimeFigureOut">
              <a:rPr lang="nl-NL" smtClean="0"/>
              <a:pPr/>
              <a:t>16-1-2012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14055E5-346C-4CC0-9BCF-7C51DF8EAE19}" type="datetimeFigureOut">
              <a:rPr lang="nl-NL" smtClean="0"/>
              <a:pPr/>
              <a:t>16-1-2012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14055E5-346C-4CC0-9BCF-7C51DF8EAE19}" type="datetimeFigureOut">
              <a:rPr lang="nl-NL" smtClean="0"/>
              <a:pPr/>
              <a:t>16-1-2012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14055E5-346C-4CC0-9BCF-7C51DF8EAE19}" type="datetimeFigureOut">
              <a:rPr lang="nl-NL" smtClean="0"/>
              <a:pPr/>
              <a:t>16-1-2012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14055E5-346C-4CC0-9BCF-7C51DF8EAE19}" type="datetimeFigureOut">
              <a:rPr lang="nl-NL" smtClean="0"/>
              <a:pPr/>
              <a:t>16-1-2012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14055E5-346C-4CC0-9BCF-7C51DF8EAE19}" type="datetimeFigureOut">
              <a:rPr lang="nl-NL" smtClean="0"/>
              <a:pPr/>
              <a:t>16-1-2012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14055E5-346C-4CC0-9BCF-7C51DF8EAE19}" type="datetimeFigureOut">
              <a:rPr lang="nl-NL" smtClean="0"/>
              <a:pPr/>
              <a:t>16-1-2012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14055E5-346C-4CC0-9BCF-7C51DF8EAE19}" type="datetimeFigureOut">
              <a:rPr lang="nl-NL" smtClean="0"/>
              <a:pPr/>
              <a:t>16-1-2012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14055E5-346C-4CC0-9BCF-7C51DF8EAE19}" type="datetimeFigureOut">
              <a:rPr lang="nl-NL" smtClean="0"/>
              <a:pPr/>
              <a:t>16-1-2012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14055E5-346C-4CC0-9BCF-7C51DF8EAE19}" type="datetimeFigureOut">
              <a:rPr lang="nl-NL" smtClean="0"/>
              <a:pPr/>
              <a:t>16-1-2012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B4B5-0ED6-4BCC-89BB-4ECCE0C68B3E}"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055E5-346C-4CC0-9BCF-7C51DF8EAE19}" type="datetimeFigureOut">
              <a:rPr lang="nl-NL" smtClean="0"/>
              <a:pPr/>
              <a:t>16-1-2012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7B4B5-0ED6-4BCC-89BB-4ECCE0C68B3E}"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548681"/>
            <a:ext cx="7772400" cy="1224136"/>
          </a:xfrm>
        </p:spPr>
        <p:txBody>
          <a:bodyPr/>
          <a:lstStyle/>
          <a:p>
            <a:r>
              <a:rPr lang="nl-NL" dirty="0" smtClean="0"/>
              <a:t>Paradijsthese</a:t>
            </a:r>
            <a:endParaRPr lang="nl-NL" dirty="0"/>
          </a:p>
        </p:txBody>
      </p:sp>
      <p:sp>
        <p:nvSpPr>
          <p:cNvPr id="3" name="Ondertitel 2"/>
          <p:cNvSpPr>
            <a:spLocks noGrp="1"/>
          </p:cNvSpPr>
          <p:nvPr>
            <p:ph type="subTitle" idx="1"/>
          </p:nvPr>
        </p:nvSpPr>
        <p:spPr>
          <a:xfrm>
            <a:off x="1331640" y="1916832"/>
            <a:ext cx="6480720" cy="4392488"/>
          </a:xfrm>
        </p:spPr>
        <p:txBody>
          <a:bodyPr>
            <a:normAutofit/>
          </a:bodyPr>
          <a:lstStyle/>
          <a:p>
            <a:r>
              <a:rPr lang="nl-NL" dirty="0" smtClean="0"/>
              <a:t>Gedachten over het paradijs,</a:t>
            </a:r>
          </a:p>
          <a:p>
            <a:r>
              <a:rPr lang="nl-NL" dirty="0"/>
              <a:t>h</a:t>
            </a:r>
            <a:r>
              <a:rPr lang="nl-NL" dirty="0" smtClean="0"/>
              <a:t>et ontstaan en het voortbestaan.</a:t>
            </a:r>
          </a:p>
          <a:p>
            <a:endParaRPr lang="nl-NL" dirty="0" smtClean="0"/>
          </a:p>
          <a:p>
            <a:r>
              <a:rPr lang="nl-NL" b="1" dirty="0" smtClean="0">
                <a:solidFill>
                  <a:srgbClr val="C00000"/>
                </a:solidFill>
              </a:rPr>
              <a:t>Schepping</a:t>
            </a:r>
            <a:br>
              <a:rPr lang="nl-NL" b="1" dirty="0" smtClean="0">
                <a:solidFill>
                  <a:srgbClr val="C00000"/>
                </a:solidFill>
              </a:rPr>
            </a:br>
            <a:r>
              <a:rPr lang="nl-NL" b="1" dirty="0" smtClean="0">
                <a:solidFill>
                  <a:schemeClr val="accent6">
                    <a:lumMod val="60000"/>
                    <a:lumOff val="40000"/>
                  </a:schemeClr>
                </a:solidFill>
              </a:rPr>
              <a:t>Zondvloed</a:t>
            </a:r>
          </a:p>
          <a:p>
            <a:r>
              <a:rPr lang="nl-NL" b="1" dirty="0" smtClean="0">
                <a:solidFill>
                  <a:schemeClr val="accent6">
                    <a:lumMod val="60000"/>
                    <a:lumOff val="40000"/>
                  </a:schemeClr>
                </a:solidFill>
              </a:rPr>
              <a:t>Herschepping</a:t>
            </a:r>
          </a:p>
          <a:p>
            <a:r>
              <a:rPr lang="nl-NL" b="1" dirty="0" smtClean="0">
                <a:solidFill>
                  <a:schemeClr val="accent6">
                    <a:lumMod val="60000"/>
                    <a:lumOff val="40000"/>
                  </a:schemeClr>
                </a:solidFill>
              </a:rPr>
              <a:t>Voorzienigheid</a:t>
            </a: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dirty="0" smtClean="0"/>
          </a:p>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6247864"/>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Laten we eerst Genesis 2:4b-9a bekijken:</a:t>
            </a:r>
          </a:p>
          <a:p>
            <a:endParaRPr lang="nl-NL" sz="2000" dirty="0" smtClean="0"/>
          </a:p>
          <a:p>
            <a:r>
              <a:rPr lang="nl-NL" sz="2000" dirty="0" smtClean="0">
                <a:solidFill>
                  <a:srgbClr val="00B0F0"/>
                </a:solidFill>
              </a:rPr>
              <a:t>In die tijd dat God, de HEER, aarde en hemel maakte, groeide op de aarde nog geen enkele struik en was er geen enkele plant opgeschoten, want God, de HEER, had het nog niet laten regenen op de aarde, en er waren geen mensen om het land te bewerken; wel was er water dat uit de aarde opwelde en de aardbodem overal bevloeide.</a:t>
            </a:r>
            <a:br>
              <a:rPr lang="nl-NL" sz="2000" dirty="0" smtClean="0">
                <a:solidFill>
                  <a:srgbClr val="00B0F0"/>
                </a:solidFill>
              </a:rPr>
            </a:br>
            <a:r>
              <a:rPr lang="nl-NL" sz="2000" dirty="0" smtClean="0">
                <a:solidFill>
                  <a:srgbClr val="00B0F0"/>
                </a:solidFill>
              </a:rPr>
              <a:t>Toen maakte God, de HEER, de mens. Hij vormde hem uit stof, uit aarde, en blies hem levensadem in de neus. Zo werd de mens een levend wezen.</a:t>
            </a:r>
          </a:p>
          <a:p>
            <a:r>
              <a:rPr lang="nl-NL" sz="2000" dirty="0" smtClean="0">
                <a:solidFill>
                  <a:srgbClr val="00B0F0"/>
                </a:solidFill>
              </a:rPr>
              <a:t>God, de HEER, legde in het oosten, in Eden, een tuin aan en daarin plaatste Hij de mens die Hij had gemaakt. Hij liet uit de aarde allerlei bomen opschieten die er aanlokkelijk uitzagen, met heerlijke vruchten.</a:t>
            </a:r>
            <a:br>
              <a:rPr lang="nl-NL" sz="2000" dirty="0" smtClean="0">
                <a:solidFill>
                  <a:srgbClr val="00B0F0"/>
                </a:solidFill>
              </a:rPr>
            </a:br>
            <a:r>
              <a:rPr lang="nl-NL" sz="2000" dirty="0" smtClean="0"/>
              <a:t/>
            </a:r>
            <a:br>
              <a:rPr lang="nl-NL" sz="2000" dirty="0" smtClean="0"/>
            </a:br>
            <a:r>
              <a:rPr lang="nl-NL" sz="2000" dirty="0" smtClean="0"/>
              <a:t>Hier in Genesis 2 krijgen we een flashback op Genesis 1.</a:t>
            </a:r>
          </a:p>
          <a:p>
            <a:r>
              <a:rPr lang="nl-NL" sz="2000" dirty="0" smtClean="0"/>
              <a:t>God verklaart Zijn scheppingsdaden nader.</a:t>
            </a:r>
          </a:p>
          <a:p>
            <a:r>
              <a:rPr lang="nl-NL" sz="2000" dirty="0" smtClean="0"/>
              <a:t>God dacht al aan de schepping van de mens toen er nog niets groeide en toen het nog niet had geregend.</a:t>
            </a:r>
          </a:p>
          <a:p>
            <a:endParaRPr lang="nl-NL"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632311"/>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Toen, aan het einde van de scheppingsweek, schiep God de mens.</a:t>
            </a:r>
          </a:p>
          <a:p>
            <a:r>
              <a:rPr lang="nl-NL" sz="2000" dirty="0" smtClean="0"/>
              <a:t>God plaatste de mens in de tuin van Eden, waar Hij allerlei bomen liet opschieten.</a:t>
            </a:r>
          </a:p>
          <a:p>
            <a:endParaRPr lang="nl-NL" sz="2000" dirty="0" smtClean="0"/>
          </a:p>
          <a:p>
            <a:r>
              <a:rPr lang="nl-NL" sz="2000" dirty="0" smtClean="0"/>
              <a:t>Laten we veder lezen in Genesis 2:18-22:</a:t>
            </a:r>
          </a:p>
          <a:p>
            <a:endParaRPr lang="nl-NL" sz="2000" dirty="0" smtClean="0"/>
          </a:p>
          <a:p>
            <a:r>
              <a:rPr lang="nl-NL" sz="2000" dirty="0" smtClean="0">
                <a:solidFill>
                  <a:srgbClr val="00B0F0"/>
                </a:solidFill>
              </a:rPr>
              <a:t>God, de HEER, dacht: Het is niet goed dat de mens alleen is, Ik zal een helper voor hem maken die bij hem past. Toen vormde Hij uit aarde alle in het wild levende dieren en alle vogels, en Hij bracht die bij de mens om te zien welke namen de mens ze zou geven: zo zou het heten. De mens gaf namen aan al het vee, aan alle vogels en alle wilde dieren, maar een helper vond hij niet.</a:t>
            </a:r>
          </a:p>
          <a:p>
            <a:r>
              <a:rPr lang="nl-NL" sz="2000" dirty="0" smtClean="0">
                <a:solidFill>
                  <a:srgbClr val="00B0F0"/>
                </a:solidFill>
              </a:rPr>
              <a:t>Toen liet God, de HEER, de mens in diepe slaap vallen en terwijl de mens sliep nam Hij een van zijn ribben weg; Hij vulde die plaats weer met vlees. Uit die rib die Hij bij de mens weggenomen had, bouwde God, de HEER, een vrouw en Hij bracht haar bij de mens.</a:t>
            </a:r>
            <a:r>
              <a:rPr lang="nl-NL" sz="2000" dirty="0" smtClean="0"/>
              <a:t/>
            </a:r>
            <a:br>
              <a:rPr lang="nl-NL" sz="2000" dirty="0" smtClean="0"/>
            </a:br>
            <a:endParaRPr lang="nl-NL"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De hele scheppingweek staat in het teken van de schepping van de mens.</a:t>
            </a:r>
          </a:p>
          <a:p>
            <a:r>
              <a:rPr lang="nl-NL" sz="2000" dirty="0" smtClean="0"/>
              <a:t>De mens is inderdaad de kroon op de schepping.</a:t>
            </a:r>
          </a:p>
          <a:p>
            <a:r>
              <a:rPr lang="nl-NL" sz="2000" dirty="0" smtClean="0"/>
              <a:t>Daartoe wordt in dit tekstgedeelte opnieuw teruggekeken naar iets </a:t>
            </a:r>
            <a:r>
              <a:rPr lang="nl-NL" sz="2000" dirty="0" smtClean="0">
                <a:solidFill>
                  <a:srgbClr val="C00000"/>
                </a:solidFill>
              </a:rPr>
              <a:t>essentieels</a:t>
            </a:r>
            <a:r>
              <a:rPr lang="nl-NL" sz="2000" dirty="0" smtClean="0"/>
              <a:t> wat aan de schepping van de mens vooraf is gegaan.</a:t>
            </a:r>
          </a:p>
          <a:p>
            <a:r>
              <a:rPr lang="nl-NL" sz="2000" dirty="0" smtClean="0"/>
              <a:t>God had eerst alle dieren geschapen.</a:t>
            </a:r>
          </a:p>
          <a:p>
            <a:r>
              <a:rPr lang="nl-NL" sz="2000" dirty="0" smtClean="0"/>
              <a:t>Dit mee omdat de mens over deze dieren zou moeten gaan heersen en omdat de mens alle dieren een naam moest geven.</a:t>
            </a:r>
          </a:p>
          <a:p>
            <a:endParaRPr lang="nl-NL" sz="2000" dirty="0" smtClean="0"/>
          </a:p>
          <a:p>
            <a:r>
              <a:rPr lang="nl-NL" sz="2000" dirty="0" smtClean="0"/>
              <a:t>God heeft doelbewust eerst </a:t>
            </a:r>
            <a:r>
              <a:rPr lang="nl-NL" sz="2000" dirty="0" smtClean="0">
                <a:solidFill>
                  <a:srgbClr val="C00000"/>
                </a:solidFill>
              </a:rPr>
              <a:t>één mens </a:t>
            </a:r>
            <a:r>
              <a:rPr lang="nl-NL" sz="2000" dirty="0" smtClean="0"/>
              <a:t>geschapen.</a:t>
            </a:r>
          </a:p>
          <a:p>
            <a:r>
              <a:rPr lang="nl-NL" sz="2000" dirty="0" smtClean="0"/>
              <a:t>Die ene mens moest leren inzien dat alleen zijn niet alles is.</a:t>
            </a:r>
          </a:p>
          <a:p>
            <a:r>
              <a:rPr lang="nl-NL" sz="2000" dirty="0" smtClean="0"/>
              <a:t>Hij moest gaan verlangen naar een helper, die bij hem zou passen.</a:t>
            </a:r>
            <a:br>
              <a:rPr lang="nl-NL" sz="2000" dirty="0" smtClean="0"/>
            </a:br>
            <a:r>
              <a:rPr lang="nl-NL" sz="2000" dirty="0" smtClean="0"/>
              <a:t>Daartoe moest de mens eerst alle dieren een naam gaan geven.</a:t>
            </a:r>
          </a:p>
          <a:p>
            <a:endParaRPr lang="nl-NL" sz="2000" dirty="0" smtClean="0"/>
          </a:p>
          <a:p>
            <a:r>
              <a:rPr lang="nl-NL" sz="2000" dirty="0" smtClean="0"/>
              <a:t>Ik veronderstel dat de mens de hele aarde heeft moeten doorkruisen om aan alle dieren een naam te geven. Tijdens die rondreis bracht God alle dieren bij de mens. De holbewoners kwamen te voorschijn, elk wild dier liet zich zien en alle vogels toonden zich in al hun pracht.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Naar schatting zijn er nu minstens 200.000 diersoorten (exclusief de vissen).</a:t>
            </a:r>
          </a:p>
          <a:p>
            <a:r>
              <a:rPr lang="nl-NL" sz="2000" dirty="0" smtClean="0"/>
              <a:t>In de loop van eeuwen zijn er diverse soorten uitgestorven.</a:t>
            </a:r>
            <a:br>
              <a:rPr lang="nl-NL" sz="2000" dirty="0" smtClean="0"/>
            </a:br>
            <a:r>
              <a:rPr lang="nl-NL" sz="2000" dirty="0" smtClean="0"/>
              <a:t>Het aantal soorten bij de schepping zal groter zijn geweest.</a:t>
            </a:r>
          </a:p>
          <a:p>
            <a:endParaRPr lang="nl-NL" sz="2000" dirty="0" smtClean="0"/>
          </a:p>
          <a:p>
            <a:r>
              <a:rPr lang="nl-NL" sz="2000" dirty="0" smtClean="0"/>
              <a:t>Om elke diersoort een naam te geven is een hele klus.</a:t>
            </a:r>
          </a:p>
          <a:p>
            <a:r>
              <a:rPr lang="nl-NL" sz="2000" dirty="0" smtClean="0"/>
              <a:t>Kijken, observeren, nog eens kijken, vergelijken en afwegen.</a:t>
            </a:r>
          </a:p>
          <a:p>
            <a:r>
              <a:rPr lang="nl-NL" sz="2000" dirty="0" smtClean="0"/>
              <a:t>Een eigen kind een naam geven is soms al lastig.</a:t>
            </a:r>
          </a:p>
          <a:p>
            <a:r>
              <a:rPr lang="nl-NL" sz="2000" dirty="0" smtClean="0"/>
              <a:t>Laat staan om elke diersoort een specifieke naam te geven.</a:t>
            </a:r>
          </a:p>
          <a:p>
            <a:endParaRPr lang="nl-NL" sz="2000" dirty="0" smtClean="0"/>
          </a:p>
          <a:p>
            <a:r>
              <a:rPr lang="nl-NL" sz="2000" dirty="0" smtClean="0"/>
              <a:t>Uiteraard was de eerste mens superbriljant, maar dan toch.</a:t>
            </a:r>
          </a:p>
          <a:p>
            <a:r>
              <a:rPr lang="nl-NL" sz="2000" dirty="0" smtClean="0"/>
              <a:t>Het zal wel enige tijd gekost hebben.</a:t>
            </a:r>
          </a:p>
          <a:p>
            <a:endParaRPr lang="nl-NL" sz="2000" dirty="0" smtClean="0"/>
          </a:p>
          <a:p>
            <a:r>
              <a:rPr lang="nl-NL" sz="2000" dirty="0" smtClean="0"/>
              <a:t>Ik denk dat God de mens alle tijd heeft gegund.</a:t>
            </a:r>
          </a:p>
          <a:p>
            <a:r>
              <a:rPr lang="nl-NL" sz="2000" dirty="0" smtClean="0"/>
              <a:t>Met een eeuwigheid voor ogen, kan dat.</a:t>
            </a:r>
          </a:p>
          <a:p>
            <a:r>
              <a:rPr lang="nl-NL" sz="2000" dirty="0" smtClean="0"/>
              <a:t>In de mens moest een zuiver verlangen groeien naar een helper.</a:t>
            </a:r>
          </a:p>
          <a:p>
            <a:r>
              <a:rPr lang="nl-NL" sz="2000" dirty="0" smtClean="0"/>
              <a:t>Dat groeit kennelijk niet zomaar. </a:t>
            </a:r>
          </a:p>
          <a:p>
            <a:r>
              <a:rPr lang="nl-NL" sz="2000" dirty="0" smtClean="0"/>
              <a:t>Of God zou een wonderlijke ingreep moeten doen.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04753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Maar dat doet God niet.</a:t>
            </a:r>
          </a:p>
          <a:p>
            <a:r>
              <a:rPr lang="nl-NL" sz="2000" dirty="0" smtClean="0"/>
              <a:t>Hij laat de mens eerst alle dieren een naam geven, waardoor de mens eerst de hele wereld moet verkennen en zijn </a:t>
            </a:r>
            <a:r>
              <a:rPr lang="nl-NL" sz="2000" dirty="0" smtClean="0">
                <a:solidFill>
                  <a:srgbClr val="C00000"/>
                </a:solidFill>
              </a:rPr>
              <a:t>heerschappij aan alle dieren </a:t>
            </a:r>
            <a:r>
              <a:rPr lang="nl-NL" sz="2000" dirty="0" smtClean="0"/>
              <a:t>duidelijk moet maken.</a:t>
            </a:r>
          </a:p>
          <a:p>
            <a:endParaRPr lang="nl-NL" sz="2000" dirty="0" smtClean="0"/>
          </a:p>
          <a:p>
            <a:r>
              <a:rPr lang="nl-NL" sz="2000" dirty="0" smtClean="0"/>
              <a:t>Het feit, dat de mens lang heeft moeten wachten op zijn vrouw, is eveneens af te leiden aan hetgeen hij als eerste uitriep:</a:t>
            </a:r>
          </a:p>
          <a:p>
            <a:endParaRPr lang="nl-NL" sz="2000" dirty="0" smtClean="0"/>
          </a:p>
          <a:p>
            <a:r>
              <a:rPr lang="nl-NL" sz="2000" dirty="0" smtClean="0"/>
              <a:t>‘</a:t>
            </a:r>
            <a:r>
              <a:rPr lang="nl-NL" sz="2000" b="1" dirty="0" smtClean="0">
                <a:solidFill>
                  <a:srgbClr val="00B0F0"/>
                </a:solidFill>
              </a:rPr>
              <a:t>Eindelijk</a:t>
            </a:r>
            <a:r>
              <a:rPr lang="nl-NL" sz="2000" dirty="0" smtClean="0">
                <a:solidFill>
                  <a:srgbClr val="00B0F0"/>
                </a:solidFill>
              </a:rPr>
              <a:t> een gelijk aan mij,</a:t>
            </a:r>
          </a:p>
          <a:p>
            <a:r>
              <a:rPr lang="nl-NL" sz="2000" dirty="0" smtClean="0">
                <a:solidFill>
                  <a:srgbClr val="00B0F0"/>
                </a:solidFill>
              </a:rPr>
              <a:t>mijn eigen gebeente, </a:t>
            </a:r>
          </a:p>
          <a:p>
            <a:r>
              <a:rPr lang="nl-NL" sz="2000" dirty="0" smtClean="0">
                <a:solidFill>
                  <a:srgbClr val="00B0F0"/>
                </a:solidFill>
              </a:rPr>
              <a:t>mijn eigen vlees,</a:t>
            </a:r>
          </a:p>
          <a:p>
            <a:r>
              <a:rPr lang="nl-NL" sz="2000" dirty="0" smtClean="0">
                <a:solidFill>
                  <a:srgbClr val="00B0F0"/>
                </a:solidFill>
              </a:rPr>
              <a:t>een die zal heten: vrouw,</a:t>
            </a:r>
          </a:p>
          <a:p>
            <a:r>
              <a:rPr lang="nl-NL" sz="2000" dirty="0" smtClean="0">
                <a:solidFill>
                  <a:srgbClr val="00B0F0"/>
                </a:solidFill>
              </a:rPr>
              <a:t>een uit de man gebouwd.’</a:t>
            </a:r>
          </a:p>
          <a:p>
            <a:endParaRPr lang="nl-NL"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Laten we nu vanuit het geleerde in Genesis 2 teruggaan naar Genesis 1.</a:t>
            </a:r>
          </a:p>
          <a:p>
            <a:r>
              <a:rPr lang="nl-NL" sz="2000" dirty="0" smtClean="0"/>
              <a:t>Eva is veel later geformeerd dan Adam.</a:t>
            </a:r>
          </a:p>
          <a:p>
            <a:r>
              <a:rPr lang="nl-NL" sz="2000" dirty="0" smtClean="0"/>
              <a:t>Hoe kan het nu dat in Genesis 1 beiden door God worden aangesproken?</a:t>
            </a:r>
          </a:p>
          <a:p>
            <a:endParaRPr lang="nl-NL" sz="2000" dirty="0" smtClean="0"/>
          </a:p>
          <a:p>
            <a:r>
              <a:rPr lang="nl-NL" sz="2000" dirty="0" smtClean="0"/>
              <a:t>Ik denk dat de Schrift ons allereerst leert om op God te vertrouwen.</a:t>
            </a:r>
          </a:p>
          <a:p>
            <a:r>
              <a:rPr lang="nl-NL" sz="2000" dirty="0" smtClean="0"/>
              <a:t>Daartoe komt God vaak met aankondigingen, beloften en opdrachten naar de mens toe, die de mens meestal niet begrijpt en niet kan uitvoeren.</a:t>
            </a:r>
          </a:p>
          <a:p>
            <a:endParaRPr lang="nl-NL" sz="2000" dirty="0" smtClean="0"/>
          </a:p>
          <a:p>
            <a:r>
              <a:rPr lang="nl-NL" sz="2000" dirty="0" smtClean="0"/>
              <a:t>Denk daarbij aan:</a:t>
            </a:r>
          </a:p>
          <a:p>
            <a:pPr>
              <a:buFont typeface="Wingdings" pitchFamily="2" charset="2"/>
              <a:buChar char="§"/>
            </a:pPr>
            <a:r>
              <a:rPr lang="nl-NL" sz="2000" dirty="0" smtClean="0"/>
              <a:t>  de moederbelofte gegeven aan Adam en Eva.</a:t>
            </a:r>
            <a:br>
              <a:rPr lang="nl-NL" sz="2000" dirty="0" smtClean="0"/>
            </a:br>
            <a:r>
              <a:rPr lang="nl-NL" sz="2000" dirty="0" smtClean="0"/>
              <a:t>    In hoeverre hebben zij deze belofte begrepen?</a:t>
            </a:r>
          </a:p>
          <a:p>
            <a:pPr>
              <a:buFont typeface="Wingdings" pitchFamily="2" charset="2"/>
              <a:buChar char="§"/>
            </a:pPr>
            <a:r>
              <a:rPr lang="nl-NL" sz="2000" dirty="0" smtClean="0"/>
              <a:t>  Gods belofte aan Abraham op een enorm groot nakomelingschap.</a:t>
            </a:r>
            <a:br>
              <a:rPr lang="nl-NL" sz="2000" dirty="0" smtClean="0"/>
            </a:br>
            <a:r>
              <a:rPr lang="nl-NL" sz="2000" dirty="0" smtClean="0"/>
              <a:t>    Na hoeveel pogingen om zwanger te worden hebben zij het opgegeven?</a:t>
            </a:r>
          </a:p>
          <a:p>
            <a:pPr>
              <a:buFont typeface="Wingdings" pitchFamily="2" charset="2"/>
              <a:buChar char="§"/>
            </a:pPr>
            <a:r>
              <a:rPr lang="nl-NL" sz="2000" dirty="0" smtClean="0"/>
              <a:t>  de belofte aan Zacharias dat zijn vrouw Elisabet een zoon zou baren.</a:t>
            </a:r>
            <a:br>
              <a:rPr lang="nl-NL" sz="2000" dirty="0" smtClean="0"/>
            </a:br>
            <a:r>
              <a:rPr lang="nl-NL" sz="2000" dirty="0" smtClean="0"/>
              <a:t>    Zacharia hechtte er geen geloof aan en moest 9 maanden zwijgen.</a:t>
            </a:r>
          </a:p>
          <a:p>
            <a:pPr>
              <a:buFont typeface="Wingdings" pitchFamily="2" charset="2"/>
              <a:buChar char="§"/>
            </a:pPr>
            <a:r>
              <a:rPr lang="nl-NL" sz="2000" dirty="0" smtClean="0"/>
              <a:t>  het volk Israël staande voor de Rietzee.</a:t>
            </a:r>
            <a:br>
              <a:rPr lang="nl-NL" sz="2000" dirty="0" smtClean="0"/>
            </a:br>
            <a:r>
              <a:rPr lang="nl-NL" sz="2000" dirty="0" smtClean="0"/>
              <a:t>     </a:t>
            </a:r>
            <a:r>
              <a:rPr lang="nl-NL" sz="2000" dirty="0" smtClean="0">
                <a:solidFill>
                  <a:srgbClr val="C00000"/>
                </a:solidFill>
              </a:rPr>
              <a:t>Wat kon Mozes anders doen dan tot God bidden</a:t>
            </a:r>
            <a:r>
              <a:rPr lang="nl-NL" sz="2000"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663089"/>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Denk vervolgens aan een vader die tegen zijn zoon zegt: “Ga maar met je trein spelen.” </a:t>
            </a:r>
          </a:p>
          <a:p>
            <a:r>
              <a:rPr lang="nl-NL" sz="2000" dirty="0" smtClean="0"/>
              <a:t>Zoonlief pakt de trein uit de speelgoedkast en gaat aan de gang.</a:t>
            </a:r>
          </a:p>
          <a:p>
            <a:r>
              <a:rPr lang="nl-NL" sz="2000" dirty="0" smtClean="0"/>
              <a:t>Even later gaat hij naar vader toe met de vraag:</a:t>
            </a:r>
          </a:p>
          <a:p>
            <a:r>
              <a:rPr lang="nl-NL" sz="2000" dirty="0" smtClean="0"/>
              <a:t>‘Papa, kunt u mij helpen, want ik kan het niet.’</a:t>
            </a:r>
          </a:p>
          <a:p>
            <a:endParaRPr lang="nl-NL" sz="2000" dirty="0" smtClean="0"/>
          </a:p>
          <a:p>
            <a:r>
              <a:rPr lang="nl-NL" sz="2000" dirty="0" smtClean="0"/>
              <a:t>Vader komt daarop uit zijn stoel en speelt vervolgens samen met zijn zoon urenlang met de trein.</a:t>
            </a:r>
          </a:p>
          <a:p>
            <a:r>
              <a:rPr lang="nl-NL" sz="2000" dirty="0" smtClean="0">
                <a:solidFill>
                  <a:srgbClr val="C00000"/>
                </a:solidFill>
              </a:rPr>
              <a:t>Goed voor de relatie!</a:t>
            </a:r>
          </a:p>
          <a:p>
            <a:r>
              <a:rPr lang="nl-NL" sz="2000" dirty="0" smtClean="0"/>
              <a:t>Zo laten vaders vaak hun zonen spelen met speelgoed waar ze eigenlijk nog niet aan toe zijn. Maar het is natuurlijk wel uitdagend, en vader staat klaar om te helpen.</a:t>
            </a:r>
          </a:p>
          <a:p>
            <a:endParaRPr lang="nl-NL" sz="2000" dirty="0" smtClean="0"/>
          </a:p>
          <a:p>
            <a:r>
              <a:rPr lang="nl-NL" sz="2000" dirty="0" smtClean="0"/>
              <a:t>Ik denk dat God op deze manier de eerste mens heeft aangesproken.</a:t>
            </a:r>
          </a:p>
          <a:p>
            <a:r>
              <a:rPr lang="nl-NL" sz="2000" dirty="0" smtClean="0"/>
              <a:t>Alleen kon de mens natuurlijk niet vruchtbaar zijn en talrijk worden.</a:t>
            </a:r>
          </a:p>
          <a:p>
            <a:r>
              <a:rPr lang="nl-NL" sz="2000" dirty="0" smtClean="0"/>
              <a:t>Om dat </a:t>
            </a:r>
            <a:r>
              <a:rPr lang="nl-NL" sz="2000" dirty="0" err="1" smtClean="0"/>
              <a:t>wèl</a:t>
            </a:r>
            <a:r>
              <a:rPr lang="nl-NL" sz="2000" dirty="0" smtClean="0"/>
              <a:t> te kunnen, moest hij eerst terug naar Vader.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dat God de mens in Genesis 1 op een dergelijke manier heeft aangesproken om zo te werken aan een relatie, waarbij de mens zich afhankelijk weet van zijn Schepper.</a:t>
            </a:r>
          </a:p>
          <a:p>
            <a:r>
              <a:rPr lang="nl-NL" sz="2000" dirty="0" smtClean="0"/>
              <a:t>De mens wordt daardoor gedwongen om terug naar Vader te gaan en om Zijn hulp in te roepen.</a:t>
            </a:r>
          </a:p>
          <a:p>
            <a:endParaRPr lang="nl-NL" sz="2000" dirty="0" smtClean="0"/>
          </a:p>
          <a:p>
            <a:r>
              <a:rPr lang="nl-NL" sz="2000" dirty="0" smtClean="0"/>
              <a:t>Uit Genesis 2 weten we dan, dat God klaar stond om de mens verder te helpen.</a:t>
            </a:r>
          </a:p>
          <a:p>
            <a:r>
              <a:rPr lang="nl-NL" sz="2000" dirty="0" smtClean="0"/>
              <a:t>Genesis 2 toont daarbij dat God eerst maar eens zelf het initiatief neemt. </a:t>
            </a:r>
          </a:p>
          <a:p>
            <a:r>
              <a:rPr lang="nl-NL" sz="2000" dirty="0" smtClean="0"/>
              <a:t>Hij brengt de mens in een situatie waarbij hij gaat aanvoelen dat hij alleen is.</a:t>
            </a:r>
          </a:p>
          <a:p>
            <a:r>
              <a:rPr lang="nl-NL" sz="2000" dirty="0" smtClean="0"/>
              <a:t>Pas na dit rijpingsproces geeft God aan de mens een vrouw.</a:t>
            </a:r>
          </a:p>
          <a:p>
            <a:endParaRPr lang="nl-NL" sz="2000" dirty="0" smtClean="0"/>
          </a:p>
          <a:p>
            <a:r>
              <a:rPr lang="nl-NL" sz="2000" dirty="0" smtClean="0"/>
              <a:t>De mens heeft naar een vrouw leren verlangen.</a:t>
            </a:r>
          </a:p>
          <a:p>
            <a:r>
              <a:rPr lang="nl-NL" sz="2000" dirty="0" smtClean="0"/>
              <a:t>Ik denk dat hij Zijn Vader er ook om gebeden heeft.</a:t>
            </a:r>
          </a:p>
          <a:p>
            <a:r>
              <a:rPr lang="nl-NL" sz="2000" dirty="0" smtClean="0"/>
              <a:t>Zo groeide hun relatie.</a:t>
            </a:r>
          </a:p>
          <a:p>
            <a:endParaRPr lang="nl-NL" sz="2000" dirty="0" smtClean="0"/>
          </a:p>
          <a:p>
            <a:endParaRPr lang="nl-NL" sz="2000" dirty="0" smtClean="0"/>
          </a:p>
          <a:p>
            <a:endParaRPr lang="nl-NL"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350865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In die eerste mens heeft God niet alleen Adam en Eva aangesproken, maar tevens al hun nakomelingen.</a:t>
            </a:r>
          </a:p>
          <a:p>
            <a:r>
              <a:rPr lang="nl-NL" sz="2000" dirty="0" smtClean="0"/>
              <a:t>Zij moesten allen talrijk worden, en de aarde vervullen en over haar heersen.</a:t>
            </a:r>
          </a:p>
          <a:p>
            <a:endParaRPr lang="nl-NL" sz="2000" dirty="0" smtClean="0"/>
          </a:p>
          <a:p>
            <a:endParaRPr lang="nl-NL" sz="2000" dirty="0" smtClean="0"/>
          </a:p>
          <a:p>
            <a:r>
              <a:rPr lang="nl-NL" sz="2000" dirty="0" smtClean="0"/>
              <a:t>Inmiddels wonen er 7 miljard mensen op de aarde.</a:t>
            </a:r>
          </a:p>
          <a:p>
            <a:r>
              <a:rPr lang="nl-NL" sz="2000" dirty="0" smtClean="0"/>
              <a:t>Zij stammen allemaal af van die ene eerste mens.</a:t>
            </a:r>
          </a:p>
          <a:p>
            <a:endParaRPr lang="nl-NL" sz="2000" dirty="0" smtClean="0"/>
          </a:p>
          <a:p>
            <a:endParaRPr lang="nl-NL" sz="2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355312"/>
          </a:xfrm>
          <a:prstGeom prst="rect">
            <a:avLst/>
          </a:prstGeom>
          <a:noFill/>
        </p:spPr>
        <p:txBody>
          <a:bodyPr wrap="square" rtlCol="0">
            <a:spAutoFit/>
          </a:bodyPr>
          <a:lstStyle/>
          <a:p>
            <a:pPr algn="ctr"/>
            <a:r>
              <a:rPr lang="nl-NL" sz="2400" dirty="0" smtClean="0">
                <a:solidFill>
                  <a:schemeClr val="bg1">
                    <a:lumMod val="65000"/>
                  </a:schemeClr>
                </a:solidFill>
              </a:rPr>
              <a:t>De boom van de kennis van goed en kwaad</a:t>
            </a:r>
          </a:p>
          <a:p>
            <a:endParaRPr lang="nl-NL" dirty="0" smtClean="0"/>
          </a:p>
          <a:p>
            <a:r>
              <a:rPr lang="nl-NL" sz="2000" dirty="0" smtClean="0"/>
              <a:t>Verder lezen we in Genesis 2:15-17:</a:t>
            </a:r>
          </a:p>
          <a:p>
            <a:endParaRPr lang="nl-NL" sz="2000" dirty="0" smtClean="0"/>
          </a:p>
          <a:p>
            <a:r>
              <a:rPr lang="nl-NL" sz="2000" dirty="0" smtClean="0">
                <a:solidFill>
                  <a:srgbClr val="00B0F0"/>
                </a:solidFill>
              </a:rPr>
              <a:t>God, de HEER, bracht de mens dus in de tuin van Eden, om die te bewerken en erover te waken. Hij hield hem het volgende voor: ‘Van alle bomen in de tuin mag je eten, maar niet van de boom van de kennis van goed en kwaad; wanneer je daarvan eet, zul je onherroepelijk sterven.’</a:t>
            </a:r>
          </a:p>
          <a:p>
            <a:endParaRPr lang="nl-NL" sz="2000" dirty="0" smtClean="0"/>
          </a:p>
          <a:p>
            <a:r>
              <a:rPr lang="nl-NL" sz="2000" dirty="0" smtClean="0"/>
              <a:t>Ik denk, dat God dit in eerste instantie tegen de eerste mens heeft gezegd.</a:t>
            </a:r>
          </a:p>
          <a:p>
            <a:r>
              <a:rPr lang="nl-NL" sz="2000" dirty="0" smtClean="0"/>
              <a:t>Later heeft Adam dit gedeeld met Eva.</a:t>
            </a:r>
          </a:p>
          <a:p>
            <a:endParaRPr lang="nl-NL" sz="2000" dirty="0" smtClean="0"/>
          </a:p>
          <a:p>
            <a:r>
              <a:rPr lang="nl-NL" sz="2000" dirty="0" smtClean="0"/>
              <a:t>Op het moment dat Satan de vrouw verleidde, wist Eva exact dat God het had verboden om juist van die vrucht te eten.</a:t>
            </a:r>
            <a:br>
              <a:rPr lang="nl-NL" sz="2000" dirty="0" smtClean="0"/>
            </a:br>
            <a:r>
              <a:rPr lang="nl-NL" sz="2000" dirty="0" smtClean="0"/>
              <a:t>Van alle bomen mochten zij de vruchten eten, alleen de vrucht van die ene boom, van de boom van de kennis van goed en kwaad, daar mochten zij </a:t>
            </a:r>
            <a:r>
              <a:rPr lang="nl-NL" sz="2000" b="1" dirty="0" smtClean="0"/>
              <a:t>niet</a:t>
            </a:r>
            <a:r>
              <a:rPr lang="nl-NL" sz="2000" dirty="0" smtClean="0"/>
              <a:t> van eten.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3970318"/>
          </a:xfrm>
          <a:prstGeom prst="rect">
            <a:avLst/>
          </a:prstGeom>
          <a:noFill/>
        </p:spPr>
        <p:txBody>
          <a:bodyPr wrap="square" rtlCol="0">
            <a:spAutoFit/>
          </a:bodyPr>
          <a:lstStyle/>
          <a:p>
            <a:pPr algn="ctr"/>
            <a:r>
              <a:rPr lang="nl-NL" sz="3200" dirty="0" smtClean="0">
                <a:solidFill>
                  <a:schemeClr val="bg1">
                    <a:lumMod val="65000"/>
                  </a:schemeClr>
                </a:solidFill>
              </a:rPr>
              <a:t>Het ontstaan van het paradijs</a:t>
            </a:r>
            <a:endParaRPr lang="nl-NL" sz="2000" dirty="0" smtClean="0">
              <a:solidFill>
                <a:schemeClr val="bg1">
                  <a:lumMod val="65000"/>
                </a:schemeClr>
              </a:solidFill>
            </a:endParaRPr>
          </a:p>
          <a:p>
            <a:pPr algn="ctr"/>
            <a:endParaRPr lang="nl-NL" sz="2000" dirty="0" smtClean="0"/>
          </a:p>
          <a:p>
            <a:r>
              <a:rPr lang="nl-NL" sz="2000" dirty="0" smtClean="0"/>
              <a:t>Volgens de orthodoxe interpretatie van de Bijbel vond de schepping in slechts zes dagen plaats. </a:t>
            </a:r>
          </a:p>
          <a:p>
            <a:r>
              <a:rPr lang="nl-NL" sz="2000" dirty="0" smtClean="0"/>
              <a:t>Op de zesde dag voltooide God de schepping met de schepping van de mens, en door deze in het paradijs te plaatsen.</a:t>
            </a:r>
          </a:p>
          <a:p>
            <a:r>
              <a:rPr lang="nl-NL" sz="2000" dirty="0" smtClean="0"/>
              <a:t>Het paradijs besloeg slechts een gedeelte van de aarde.</a:t>
            </a:r>
          </a:p>
          <a:p>
            <a:endParaRPr lang="nl-NL" sz="2000" dirty="0" smtClean="0"/>
          </a:p>
          <a:p>
            <a:r>
              <a:rPr lang="nl-NL" sz="2000" dirty="0" smtClean="0"/>
              <a:t>Verondersteld mag worden, dat het leven in het paradijs anders was dan het leven erbuiten.</a:t>
            </a:r>
            <a:endParaRPr lang="nl-NL" sz="2000" i="1" dirty="0" smtClean="0"/>
          </a:p>
          <a:p>
            <a:r>
              <a:rPr lang="nl-NL" sz="2000" dirty="0" smtClean="0"/>
              <a:t>In elk geval is het paradijs een veilig oord geweest voor zowel mens als dier.</a:t>
            </a:r>
          </a:p>
          <a:p>
            <a:r>
              <a:rPr lang="nl-NL" sz="2000" dirty="0" smtClean="0"/>
              <a:t>Alles was immers zeer goed.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663089"/>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Met het eten van de boom van de kennis van goed en kwaad is de zondeval het leven gaan beheersen.</a:t>
            </a:r>
          </a:p>
          <a:p>
            <a:r>
              <a:rPr lang="nl-NL" sz="2000" dirty="0" smtClean="0"/>
              <a:t>God rekent de ongehoorzaamheid van mensen zwaar aan.</a:t>
            </a:r>
          </a:p>
          <a:p>
            <a:r>
              <a:rPr lang="nl-NL" sz="2000" dirty="0" smtClean="0"/>
              <a:t>Dit te meer, omdat zij zeer goed geschapen waren.</a:t>
            </a:r>
          </a:p>
          <a:p>
            <a:r>
              <a:rPr lang="nl-NL" sz="2000" dirty="0" smtClean="0"/>
              <a:t>Adam en Eva waren beslist toerekeningsvatbaar.</a:t>
            </a:r>
          </a:p>
          <a:p>
            <a:r>
              <a:rPr lang="nl-NL" sz="2000" dirty="0" smtClean="0"/>
              <a:t>Wat bezielde hen?</a:t>
            </a:r>
          </a:p>
          <a:p>
            <a:endParaRPr lang="nl-NL" sz="2000" dirty="0" smtClean="0"/>
          </a:p>
          <a:p>
            <a:r>
              <a:rPr lang="nl-NL" sz="2000" dirty="0" smtClean="0"/>
              <a:t>Laten we eerst eens kijken naar die boom.</a:t>
            </a:r>
          </a:p>
          <a:p>
            <a:r>
              <a:rPr lang="nl-NL" sz="2000" dirty="0" smtClean="0"/>
              <a:t>Waarom stond die boom in het paradijs?</a:t>
            </a:r>
          </a:p>
          <a:p>
            <a:r>
              <a:rPr lang="nl-NL" sz="2000" dirty="0" smtClean="0"/>
              <a:t>Waarom heeft God die boom daar laten groeien?</a:t>
            </a:r>
          </a:p>
          <a:p>
            <a:endParaRPr lang="nl-NL" sz="2000" dirty="0" smtClean="0"/>
          </a:p>
          <a:p>
            <a:r>
              <a:rPr lang="nl-NL" sz="2000" dirty="0" smtClean="0"/>
              <a:t>God is liefde.</a:t>
            </a:r>
          </a:p>
          <a:p>
            <a:r>
              <a:rPr lang="nl-NL" sz="2000" dirty="0" smtClean="0"/>
              <a:t>God is de bron van alle liefde.</a:t>
            </a:r>
          </a:p>
          <a:p>
            <a:r>
              <a:rPr lang="nl-NL" sz="2000" dirty="0" smtClean="0"/>
              <a:t>Dus die boom moet een genadegeschenk van God aan de mens zijn geweest.</a:t>
            </a:r>
            <a:br>
              <a:rPr lang="nl-NL" sz="2000" dirty="0" smtClean="0"/>
            </a:br>
            <a:r>
              <a:rPr lang="nl-NL" sz="2000" dirty="0" smtClean="0"/>
              <a:t>God geeft immers alleen iets wat goed is.</a:t>
            </a:r>
            <a:br>
              <a:rPr lang="nl-NL" sz="2000" dirty="0" smtClean="0"/>
            </a:br>
            <a:r>
              <a:rPr lang="nl-NL" sz="2000" dirty="0" smtClean="0">
                <a:solidFill>
                  <a:srgbClr val="C00000"/>
                </a:solidFill>
              </a:rPr>
              <a:t>Maar, waarom dan dat verbod?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663089"/>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Opvallend is dat, voordat Adam en Eva van de boom gegeten hadden, zij zich in al hun naaktheid niet voor elkaar schaamden.</a:t>
            </a:r>
          </a:p>
          <a:p>
            <a:r>
              <a:rPr lang="nl-NL" sz="2000" dirty="0" smtClean="0"/>
              <a:t>In al hun puurheid schaamden zij zich niet voor elkaar, zoals kleine kinderen zich ook </a:t>
            </a:r>
            <a:r>
              <a:rPr lang="nl-NL" sz="2000" b="1" dirty="0" smtClean="0"/>
              <a:t>niet</a:t>
            </a:r>
            <a:r>
              <a:rPr lang="nl-NL" sz="2000" dirty="0" smtClean="0"/>
              <a:t> schamen als ze naakt zijn.</a:t>
            </a:r>
          </a:p>
          <a:p>
            <a:r>
              <a:rPr lang="nl-NL" sz="2000" dirty="0" smtClean="0"/>
              <a:t>In Genesis 2: 25 lezen we:</a:t>
            </a:r>
          </a:p>
          <a:p>
            <a:endParaRPr lang="nl-NL" sz="2000" dirty="0" smtClean="0"/>
          </a:p>
          <a:p>
            <a:r>
              <a:rPr lang="nl-NL" sz="2000" dirty="0" smtClean="0">
                <a:solidFill>
                  <a:srgbClr val="00B0F0"/>
                </a:solidFill>
              </a:rPr>
              <a:t>“Beiden waren ze naakt, de mens en zijn vrouw, maar ze schaamden zich niet voor elkaar.”</a:t>
            </a:r>
          </a:p>
          <a:p>
            <a:endParaRPr lang="nl-NL" sz="2000" dirty="0" smtClean="0"/>
          </a:p>
          <a:p>
            <a:r>
              <a:rPr lang="nl-NL" sz="2000" dirty="0" smtClean="0"/>
              <a:t>Na het eten van de verboden vrucht werd alles anders:</a:t>
            </a:r>
          </a:p>
          <a:p>
            <a:pPr>
              <a:buFont typeface="Wingdings" pitchFamily="2" charset="2"/>
              <a:buChar char="§"/>
            </a:pPr>
            <a:r>
              <a:rPr lang="nl-NL" sz="2000" dirty="0" smtClean="0"/>
              <a:t>  Adam en Eva merkten dat zij naakt waren, en zij maakten van vijgenbladeren</a:t>
            </a:r>
            <a:br>
              <a:rPr lang="nl-NL" sz="2000" dirty="0" smtClean="0"/>
            </a:br>
            <a:r>
              <a:rPr lang="nl-NL" sz="2000" dirty="0" smtClean="0"/>
              <a:t>    lendenschorten om zich te bedekken.(Gen. 3:7)</a:t>
            </a:r>
          </a:p>
          <a:p>
            <a:pPr>
              <a:buFont typeface="Wingdings" pitchFamily="2" charset="2"/>
              <a:buChar char="§"/>
            </a:pPr>
            <a:r>
              <a:rPr lang="nl-NL" sz="2000" dirty="0" smtClean="0"/>
              <a:t>  Vanwege hun naaktheid verbogen zij zich voor God. (Gen. 3:10)</a:t>
            </a:r>
          </a:p>
          <a:p>
            <a:pPr>
              <a:buFont typeface="Wingdings" pitchFamily="2" charset="2"/>
              <a:buChar char="§"/>
            </a:pPr>
            <a:r>
              <a:rPr lang="nl-NL" sz="2000" dirty="0" smtClean="0"/>
              <a:t>  God, de Heer, maakte voor de mens en zijn vrouw dierenvellen en trok hen </a:t>
            </a:r>
            <a:br>
              <a:rPr lang="nl-NL" sz="2000" dirty="0" smtClean="0"/>
            </a:br>
            <a:r>
              <a:rPr lang="nl-NL" sz="2000" dirty="0" smtClean="0"/>
              <a:t>    die aan. (Gen. 3:21)</a:t>
            </a:r>
            <a:br>
              <a:rPr lang="nl-NL" sz="2000" dirty="0" smtClean="0"/>
            </a:br>
            <a:endParaRPr lang="nl-NL" sz="2000" dirty="0" smtClean="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interpreteer deze feiten als volgt:</a:t>
            </a:r>
          </a:p>
          <a:p>
            <a:endParaRPr lang="nl-NL" sz="2000" dirty="0" smtClean="0"/>
          </a:p>
          <a:p>
            <a:pPr marL="457200" indent="-457200">
              <a:buFont typeface="+mj-lt"/>
              <a:buAutoNum type="arabicPeriod"/>
            </a:pPr>
            <a:r>
              <a:rPr lang="nl-NL" sz="2000" dirty="0" smtClean="0"/>
              <a:t>Door het eten van de vrucht veranderden hun seksuele gevoelens.</a:t>
            </a:r>
            <a:br>
              <a:rPr lang="nl-NL" sz="2000" dirty="0" smtClean="0"/>
            </a:br>
            <a:r>
              <a:rPr lang="nl-NL" sz="2000" dirty="0" smtClean="0"/>
              <a:t>Zij constateerden dat zij elkaar op een manier gingen begeren, </a:t>
            </a:r>
            <a:br>
              <a:rPr lang="nl-NL" sz="2000" dirty="0" smtClean="0"/>
            </a:br>
            <a:r>
              <a:rPr lang="nl-NL" sz="2000" dirty="0" smtClean="0"/>
              <a:t>waarbij zij zich voor elkaar schaamden.</a:t>
            </a:r>
            <a:br>
              <a:rPr lang="nl-NL" sz="2000" dirty="0" smtClean="0"/>
            </a:br>
            <a:endParaRPr lang="nl-NL" sz="2000" dirty="0" smtClean="0"/>
          </a:p>
          <a:p>
            <a:pPr marL="457200" indent="-457200">
              <a:buFont typeface="+mj-lt"/>
              <a:buAutoNum type="arabicPeriod"/>
            </a:pPr>
            <a:r>
              <a:rPr lang="nl-NL" sz="2000" dirty="0" smtClean="0"/>
              <a:t>Hun schaamte over hun naaktheid verstoorde ook hun relatie met God.</a:t>
            </a:r>
            <a:br>
              <a:rPr lang="nl-NL" sz="2000" dirty="0" smtClean="0"/>
            </a:br>
            <a:r>
              <a:rPr lang="nl-NL" sz="2000" dirty="0" smtClean="0"/>
              <a:t>Zij verborgen zich tussen de bomen.</a:t>
            </a:r>
            <a:br>
              <a:rPr lang="nl-NL" sz="2000" dirty="0" smtClean="0"/>
            </a:br>
            <a:endParaRPr lang="nl-NL" sz="2000" dirty="0" smtClean="0"/>
          </a:p>
          <a:p>
            <a:pPr marL="457200" indent="-457200">
              <a:buFont typeface="+mj-lt"/>
              <a:buAutoNum type="arabicPeriod"/>
            </a:pPr>
            <a:r>
              <a:rPr lang="nl-NL" sz="2000" dirty="0" smtClean="0"/>
              <a:t>Het eten van de verboden vrucht werkte kwalijk uit.</a:t>
            </a:r>
            <a:br>
              <a:rPr lang="nl-NL" sz="2000" dirty="0" smtClean="0"/>
            </a:br>
            <a:r>
              <a:rPr lang="nl-NL" sz="2000" dirty="0" smtClean="0"/>
              <a:t>God had het eten van deze vrucht daarom terecht verboden.</a:t>
            </a:r>
            <a:br>
              <a:rPr lang="nl-NL" sz="2000" dirty="0" smtClean="0"/>
            </a:br>
            <a:endParaRPr lang="nl-NL" sz="2000" dirty="0" smtClean="0"/>
          </a:p>
          <a:p>
            <a:pPr marL="457200" indent="-457200">
              <a:buFont typeface="+mj-lt"/>
              <a:buAutoNum type="arabicPeriod"/>
            </a:pPr>
            <a:r>
              <a:rPr lang="nl-NL" sz="2000" dirty="0" smtClean="0"/>
              <a:t>Toch was deze vrucht bedoeld als </a:t>
            </a:r>
            <a:r>
              <a:rPr lang="nl-NL" sz="2000" dirty="0" smtClean="0">
                <a:solidFill>
                  <a:srgbClr val="C00000"/>
                </a:solidFill>
              </a:rPr>
              <a:t>liefdesgave</a:t>
            </a:r>
            <a:r>
              <a:rPr lang="nl-NL" sz="2000" dirty="0" smtClean="0"/>
              <a:t>.</a:t>
            </a:r>
            <a:br>
              <a:rPr lang="nl-NL" sz="2000" dirty="0" smtClean="0"/>
            </a:br>
            <a:r>
              <a:rPr lang="nl-NL" sz="2000" dirty="0" smtClean="0"/>
              <a:t>Alleen, kennelijk, voor later.</a:t>
            </a:r>
            <a:br>
              <a:rPr lang="nl-NL" sz="2000" dirty="0" smtClean="0"/>
            </a:br>
            <a:r>
              <a:rPr lang="nl-NL" sz="2000" dirty="0" smtClean="0"/>
              <a:t>Voor het moment dat de mens en zijn vrouw volwassen genoeg waren om ervan te eten.</a:t>
            </a:r>
            <a:br>
              <a:rPr lang="nl-NL" sz="2000" dirty="0" smtClean="0"/>
            </a:br>
            <a:endParaRPr lang="nl-NL" sz="2000" dirty="0" smtClean="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6278642"/>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dat God Adam en Eva een verrukkelijke jeugd heeft gegund.</a:t>
            </a:r>
          </a:p>
          <a:p>
            <a:r>
              <a:rPr lang="nl-NL" sz="2000" dirty="0" smtClean="0"/>
              <a:t>God heeft hen daarvoor alle tijd gegeven.</a:t>
            </a:r>
          </a:p>
          <a:p>
            <a:r>
              <a:rPr lang="nl-NL" sz="2000" dirty="0" smtClean="0"/>
              <a:t>Want de opdracht om vruchtbaar te zijn en talrijk te worden, kon even wachten.</a:t>
            </a:r>
            <a:br>
              <a:rPr lang="nl-NL" sz="2000" dirty="0" smtClean="0"/>
            </a:br>
            <a:r>
              <a:rPr lang="nl-NL" sz="2000" dirty="0" smtClean="0"/>
              <a:t>God had geen haast.</a:t>
            </a:r>
            <a:br>
              <a:rPr lang="nl-NL" sz="2000" dirty="0" smtClean="0"/>
            </a:br>
            <a:r>
              <a:rPr lang="nl-NL" sz="2000" dirty="0" smtClean="0"/>
              <a:t>God denkt in eeuwen.</a:t>
            </a:r>
          </a:p>
          <a:p>
            <a:r>
              <a:rPr lang="nl-NL" sz="2000" dirty="0" smtClean="0"/>
              <a:t>God had grote plannen met de mens.</a:t>
            </a:r>
          </a:p>
          <a:p>
            <a:r>
              <a:rPr lang="nl-NL" sz="2000" dirty="0" smtClean="0"/>
              <a:t>Inderdaad, de mens moest zeker talrijk worden.</a:t>
            </a:r>
          </a:p>
          <a:p>
            <a:r>
              <a:rPr lang="nl-NL" sz="2000" dirty="0" smtClean="0"/>
              <a:t>Maar eerst moest de mens volwassen worden.</a:t>
            </a:r>
            <a:br>
              <a:rPr lang="nl-NL" sz="2000" dirty="0" smtClean="0"/>
            </a:br>
            <a:endParaRPr lang="nl-NL" sz="2000" dirty="0" smtClean="0"/>
          </a:p>
          <a:p>
            <a:r>
              <a:rPr lang="nl-NL" sz="2000" dirty="0" smtClean="0"/>
              <a:t>God gunde de eerste mensen de tijd om jong te zijn, een tijd om te groeien, </a:t>
            </a:r>
          </a:p>
          <a:p>
            <a:r>
              <a:rPr lang="nl-NL" sz="2000" dirty="0" smtClean="0"/>
              <a:t>een tijd om samen met Hem te wandelen, te spelen, te genieten.</a:t>
            </a:r>
          </a:p>
          <a:p>
            <a:endParaRPr lang="nl-NL" sz="2000" dirty="0" smtClean="0"/>
          </a:p>
          <a:p>
            <a:r>
              <a:rPr lang="nl-NL" sz="2000" dirty="0" smtClean="0"/>
              <a:t>God gunde de eerste mensen eveneens een verlovingstijd, een tijd waarin zij konden leren om de opkomende seksuele gevoelen voor elkaar een goede plaats te geven.</a:t>
            </a:r>
          </a:p>
          <a:p>
            <a:endParaRPr lang="nl-NL" sz="2000" dirty="0" smtClean="0"/>
          </a:p>
          <a:p>
            <a:r>
              <a:rPr lang="nl-NL" sz="2000" dirty="0" smtClean="0"/>
              <a:t>Daarom, denk ik, dat God de mens en zijn vrouw ten strengste verboden had om van de vrucht van de boom van de kennis van goed en kwaad te eten.</a:t>
            </a:r>
            <a:endParaRPr lang="nl-NL"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6278642"/>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dat de vrucht van de boom bedoeld was als bruidsgeschenk.</a:t>
            </a:r>
          </a:p>
          <a:p>
            <a:r>
              <a:rPr lang="nl-NL" sz="2000" dirty="0" smtClean="0"/>
              <a:t>Als een geschenk van God aan Adam en Eva.</a:t>
            </a:r>
          </a:p>
          <a:p>
            <a:r>
              <a:rPr lang="nl-NL" sz="2000" dirty="0" smtClean="0"/>
              <a:t>Als een geschenk, dat verhuld aanwezig was.</a:t>
            </a:r>
          </a:p>
          <a:p>
            <a:endParaRPr lang="nl-NL" sz="2000" dirty="0" smtClean="0"/>
          </a:p>
          <a:p>
            <a:r>
              <a:rPr lang="nl-NL" sz="2000" dirty="0" smtClean="0"/>
              <a:t>God gaf heel veel liefdesgeschenken aan de mensen: bomen, planten. struiken, vee, wilde dieren, vogels, vissen en nog veel meer.</a:t>
            </a:r>
          </a:p>
          <a:p>
            <a:r>
              <a:rPr lang="nl-NL" sz="2000" dirty="0" smtClean="0"/>
              <a:t>Slechts </a:t>
            </a:r>
            <a:r>
              <a:rPr lang="nl-NL" sz="2000" dirty="0" smtClean="0">
                <a:solidFill>
                  <a:srgbClr val="C00000"/>
                </a:solidFill>
              </a:rPr>
              <a:t>één liefdesgeschenk </a:t>
            </a:r>
            <a:r>
              <a:rPr lang="nl-NL" sz="2000" dirty="0" smtClean="0"/>
              <a:t>mocht de mens niet uitpakken.</a:t>
            </a:r>
          </a:p>
          <a:p>
            <a:r>
              <a:rPr lang="nl-NL" sz="2000" dirty="0" smtClean="0"/>
              <a:t>Hij mocht niet eten van de vrucht van die ene bijzonder boom.</a:t>
            </a:r>
          </a:p>
          <a:p>
            <a:r>
              <a:rPr lang="nl-NL" sz="2000" dirty="0" smtClean="0"/>
              <a:t>Daar taalde de mens dan ook niet naar.</a:t>
            </a:r>
          </a:p>
          <a:p>
            <a:r>
              <a:rPr lang="nl-NL" sz="2000" dirty="0" smtClean="0"/>
              <a:t>Hij had genoeg om van te genieten.</a:t>
            </a:r>
          </a:p>
          <a:p>
            <a:r>
              <a:rPr lang="nl-NL" sz="2000" dirty="0" smtClean="0"/>
              <a:t>God had hem een overvloed van alles gegeven.</a:t>
            </a:r>
          </a:p>
          <a:p>
            <a:r>
              <a:rPr lang="nl-NL" sz="2000" dirty="0" smtClean="0"/>
              <a:t>De mens genoot en wandelde met God.</a:t>
            </a:r>
          </a:p>
          <a:p>
            <a:endParaRPr lang="nl-NL" sz="2000" dirty="0" smtClean="0"/>
          </a:p>
          <a:p>
            <a:r>
              <a:rPr lang="nl-NL" sz="2000" dirty="0" smtClean="0"/>
              <a:t>Totdat …, tot het moment dat Satan de mens in verwarring bracht.</a:t>
            </a:r>
          </a:p>
          <a:p>
            <a:r>
              <a:rPr lang="nl-NL" sz="2000" dirty="0" smtClean="0"/>
              <a:t>De Satan sprak heel gemeen eerst de vrouw aan.</a:t>
            </a:r>
          </a:p>
          <a:p>
            <a:r>
              <a:rPr lang="nl-NL" sz="2000" dirty="0" smtClean="0"/>
              <a:t>Hij verleidde haar door haar de halve waarheid, ofwel een hele leugen voor te houden.</a:t>
            </a:r>
          </a:p>
          <a:p>
            <a:r>
              <a:rPr lang="nl-NL" sz="2000" dirty="0" smtClean="0"/>
              <a:t>Satan wist zo alle aandacht van de vrouw te richten op die ene verboden vrucht.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Eva hapte toe.</a:t>
            </a:r>
          </a:p>
          <a:p>
            <a:r>
              <a:rPr lang="nl-NL" sz="2000" dirty="0" smtClean="0"/>
              <a:t>Dit verhaal is over bekend.</a:t>
            </a:r>
          </a:p>
          <a:p>
            <a:r>
              <a:rPr lang="nl-NL" sz="2000" dirty="0" smtClean="0"/>
              <a:t>Daarna hapte Adam eveneens toe.</a:t>
            </a:r>
          </a:p>
          <a:p>
            <a:r>
              <a:rPr lang="nl-NL" sz="2000" dirty="0" smtClean="0"/>
              <a:t>Beiden vielen zo in de val van Satan.</a:t>
            </a:r>
          </a:p>
          <a:p>
            <a:r>
              <a:rPr lang="nl-NL" sz="2000" dirty="0" smtClean="0"/>
              <a:t>Beiden maakten zij zich zo los van God.</a:t>
            </a:r>
          </a:p>
          <a:p>
            <a:r>
              <a:rPr lang="nl-NL" sz="2000" dirty="0" smtClean="0"/>
              <a:t>Immers, wie God niet gehoorzaamt, die laat God los.</a:t>
            </a:r>
          </a:p>
          <a:p>
            <a:r>
              <a:rPr lang="nl-NL" sz="2000" dirty="0" smtClean="0"/>
              <a:t>Zo iemand kiest zijn eigen weg.</a:t>
            </a:r>
          </a:p>
          <a:p>
            <a:r>
              <a:rPr lang="nl-NL" sz="2000" dirty="0" smtClean="0"/>
              <a:t>Een weg zonder God.</a:t>
            </a:r>
          </a:p>
          <a:p>
            <a:endParaRPr lang="nl-NL" sz="2000" dirty="0" smtClean="0"/>
          </a:p>
          <a:p>
            <a:r>
              <a:rPr lang="nl-NL" sz="2000" dirty="0" smtClean="0">
                <a:solidFill>
                  <a:srgbClr val="C00000"/>
                </a:solidFill>
              </a:rPr>
              <a:t>Het toppunt van kennis is de liefde.</a:t>
            </a:r>
          </a:p>
          <a:p>
            <a:r>
              <a:rPr lang="nl-NL" sz="2000" dirty="0" smtClean="0"/>
              <a:t>Het eten van de verboden vrucht bracht </a:t>
            </a:r>
            <a:r>
              <a:rPr lang="nl-NL" sz="2000" dirty="0" smtClean="0">
                <a:solidFill>
                  <a:srgbClr val="C00000"/>
                </a:solidFill>
              </a:rPr>
              <a:t>liefde</a:t>
            </a:r>
            <a:r>
              <a:rPr lang="nl-NL" sz="2000" dirty="0" smtClean="0"/>
              <a:t> en </a:t>
            </a:r>
            <a:r>
              <a:rPr lang="nl-NL" sz="2000" dirty="0" smtClean="0">
                <a:solidFill>
                  <a:srgbClr val="C00000"/>
                </a:solidFill>
              </a:rPr>
              <a:t>gebroken liefde </a:t>
            </a:r>
            <a:r>
              <a:rPr lang="nl-NL" sz="2000" dirty="0" smtClean="0"/>
              <a:t>aan het licht.</a:t>
            </a:r>
          </a:p>
          <a:p>
            <a:endParaRPr lang="nl-NL" sz="2000" dirty="0" smtClean="0"/>
          </a:p>
          <a:p>
            <a:r>
              <a:rPr lang="nl-NL" sz="2000" dirty="0" smtClean="0"/>
              <a:t>Wie vooruitgrijpt op de liefde, maakt veel kapot.</a:t>
            </a:r>
          </a:p>
          <a:p>
            <a:r>
              <a:rPr lang="nl-NL" sz="2000" dirty="0" smtClean="0"/>
              <a:t>Wij kennen inmiddels min of meer de gevolgen van de zondeval.</a:t>
            </a:r>
            <a:br>
              <a:rPr lang="nl-NL" sz="2000" dirty="0" smtClean="0"/>
            </a:br>
            <a:r>
              <a:rPr lang="nl-NL" sz="2000" dirty="0" smtClean="0"/>
              <a:t>Maar we weten ook, op grond van de moederbelofte en alles wat daarin meekomt, dat ondanks alles God aan een geweldig groots perspectief bouwt.</a:t>
            </a:r>
            <a:br>
              <a:rPr lang="nl-NL" sz="2000" dirty="0" smtClean="0"/>
            </a:br>
            <a:endParaRPr lang="nl-NL" sz="2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355312"/>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dus, dat de vrucht van de verboden boom bedoeld was als een bruidsgeschenk.</a:t>
            </a:r>
          </a:p>
          <a:p>
            <a:r>
              <a:rPr lang="nl-NL" sz="2000" dirty="0" smtClean="0"/>
              <a:t>Vóór het eten van die vrucht kon Eva niet zwanger worden.</a:t>
            </a:r>
          </a:p>
          <a:p>
            <a:r>
              <a:rPr lang="nl-NL" sz="2000" dirty="0" smtClean="0"/>
              <a:t>Vóór de zondeval zijn er dan ook geen kinderen geboren.</a:t>
            </a:r>
          </a:p>
          <a:p>
            <a:r>
              <a:rPr lang="nl-NL" sz="2000" dirty="0" smtClean="0"/>
              <a:t>Dat kon gewoon niet.</a:t>
            </a:r>
          </a:p>
          <a:p>
            <a:endParaRPr lang="nl-NL" sz="2000" dirty="0" smtClean="0"/>
          </a:p>
          <a:p>
            <a:r>
              <a:rPr lang="nl-NL" sz="2000" dirty="0" smtClean="0"/>
              <a:t>Ook na de zondeval ontvingen Adam en Eva niet direct een kind.</a:t>
            </a:r>
          </a:p>
          <a:p>
            <a:r>
              <a:rPr lang="nl-NL" sz="2000" dirty="0" smtClean="0"/>
              <a:t>Zij moesten daarvoor wachten op de hulp van God.</a:t>
            </a:r>
          </a:p>
          <a:p>
            <a:r>
              <a:rPr lang="nl-NL" sz="2000" dirty="0" smtClean="0"/>
              <a:t>Zij moesten opnieuw leren te leven in afhankelijk van God, voordat God met hen verder wilde.</a:t>
            </a:r>
          </a:p>
          <a:p>
            <a:r>
              <a:rPr lang="nl-NL" sz="2000" dirty="0" smtClean="0"/>
              <a:t>We lezen Genesis 4:1:</a:t>
            </a:r>
          </a:p>
          <a:p>
            <a:endParaRPr lang="nl-NL" sz="2000" dirty="0" smtClean="0"/>
          </a:p>
          <a:p>
            <a:r>
              <a:rPr lang="nl-NL" sz="2000" dirty="0" smtClean="0">
                <a:solidFill>
                  <a:srgbClr val="00B0F0"/>
                </a:solidFill>
              </a:rPr>
              <a:t>De mens, Adam, had gemeenschap met Eva, zijn vrouw, en zij werd zwanger en bracht Kaïn ter wereld. </a:t>
            </a:r>
            <a:r>
              <a:rPr lang="nl-NL" sz="2000" b="1" dirty="0" smtClean="0">
                <a:solidFill>
                  <a:srgbClr val="00B0F0"/>
                </a:solidFill>
              </a:rPr>
              <a:t>‘Met de hulp van de HEER,’ </a:t>
            </a:r>
            <a:r>
              <a:rPr lang="nl-NL" sz="2000" dirty="0" smtClean="0">
                <a:solidFill>
                  <a:srgbClr val="00B0F0"/>
                </a:solidFill>
              </a:rPr>
              <a:t>zei ze, </a:t>
            </a:r>
            <a:r>
              <a:rPr lang="nl-NL" sz="2000" b="1" dirty="0" smtClean="0">
                <a:solidFill>
                  <a:srgbClr val="00B0F0"/>
                </a:solidFill>
              </a:rPr>
              <a:t>‘heb ik het leven geschonken aan een man!’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332656"/>
            <a:ext cx="8568952" cy="5970865"/>
          </a:xfrm>
          <a:prstGeom prst="rect">
            <a:avLst/>
          </a:prstGeom>
          <a:noFill/>
        </p:spPr>
        <p:txBody>
          <a:bodyPr wrap="square" rtlCol="0">
            <a:spAutoFit/>
          </a:bodyPr>
          <a:lstStyle/>
          <a:p>
            <a:pPr algn="ctr"/>
            <a:r>
              <a:rPr lang="nl-NL" sz="2400" dirty="0" smtClean="0">
                <a:solidFill>
                  <a:schemeClr val="bg1">
                    <a:lumMod val="65000"/>
                  </a:schemeClr>
                </a:solidFill>
              </a:rPr>
              <a:t>Hoelang leefde Adam?</a:t>
            </a:r>
          </a:p>
          <a:p>
            <a:endParaRPr lang="nl-NL" dirty="0" smtClean="0"/>
          </a:p>
          <a:p>
            <a:r>
              <a:rPr lang="nl-NL" sz="2000" dirty="0" smtClean="0"/>
              <a:t>We lezen in Genesis 5:5:</a:t>
            </a:r>
          </a:p>
          <a:p>
            <a:endParaRPr lang="nl-NL" sz="2000" dirty="0" smtClean="0"/>
          </a:p>
          <a:p>
            <a:r>
              <a:rPr lang="nl-NL" sz="2000" dirty="0" smtClean="0">
                <a:solidFill>
                  <a:srgbClr val="00B0F0"/>
                </a:solidFill>
              </a:rPr>
              <a:t>In totaal leefde hij (Adam) 930 jaar. Daarna stierf hij.</a:t>
            </a:r>
          </a:p>
          <a:p>
            <a:endParaRPr lang="nl-NL" sz="2000" dirty="0" smtClean="0"/>
          </a:p>
          <a:p>
            <a:r>
              <a:rPr lang="nl-NL" sz="2000" dirty="0" smtClean="0"/>
              <a:t>Zijn deze 930 jaar te tellen vanaf de schepping </a:t>
            </a:r>
            <a:r>
              <a:rPr lang="nl-NL" sz="2000" dirty="0" err="1" smtClean="0"/>
              <a:t>óf</a:t>
            </a:r>
            <a:r>
              <a:rPr lang="nl-NL" sz="2000" dirty="0" smtClean="0"/>
              <a:t> vanaf de zondeval?</a:t>
            </a:r>
          </a:p>
          <a:p>
            <a:r>
              <a:rPr lang="nl-NL" sz="2000" dirty="0" smtClean="0"/>
              <a:t>Ik denk, vanaf de zondeval.</a:t>
            </a:r>
          </a:p>
          <a:p>
            <a:r>
              <a:rPr lang="nl-NL" sz="2000" dirty="0" smtClean="0"/>
              <a:t>Immers vóór de zondeval leefden Adam en Eva met een eeuwig perspectief voor ogen. Het tellen van dagen, maanden en jaren had in die situatie geen enkele zin.</a:t>
            </a:r>
          </a:p>
          <a:p>
            <a:r>
              <a:rPr lang="nl-NL" sz="2000" dirty="0" smtClean="0"/>
              <a:t>Verjaardagen vierden zij niet. Elke dag was immers een feest.</a:t>
            </a:r>
          </a:p>
          <a:p>
            <a:endParaRPr lang="nl-NL" sz="2000" dirty="0" smtClean="0"/>
          </a:p>
          <a:p>
            <a:r>
              <a:rPr lang="nl-NL" sz="2000" dirty="0" smtClean="0"/>
              <a:t>Na de zondeval werd het leven totaal anders.</a:t>
            </a:r>
          </a:p>
          <a:p>
            <a:r>
              <a:rPr lang="nl-NL" sz="2000" dirty="0" smtClean="0"/>
              <a:t>Elk jaar werd een genadejaar.</a:t>
            </a:r>
          </a:p>
          <a:p>
            <a:r>
              <a:rPr lang="nl-NL" sz="2000" dirty="0" smtClean="0"/>
              <a:t>Zij leefden met de dood voor ogen. Elk moment konden zij sterven.</a:t>
            </a:r>
          </a:p>
          <a:p>
            <a:r>
              <a:rPr lang="nl-NL" sz="2000" dirty="0" smtClean="0"/>
              <a:t>Elk jaar erbij werd een geschenk.</a:t>
            </a:r>
          </a:p>
          <a:p>
            <a:r>
              <a:rPr lang="nl-NL" sz="2000" dirty="0" smtClean="0"/>
              <a:t>Jaren om te tellen, om daarmee Gods barmhartigheid te laten zien.</a:t>
            </a:r>
            <a:br>
              <a:rPr lang="nl-NL" sz="2000" dirty="0" smtClean="0"/>
            </a:br>
            <a:r>
              <a:rPr lang="nl-NL" sz="2000" dirty="0" smtClean="0"/>
              <a:t/>
            </a:r>
            <a:br>
              <a:rPr lang="nl-NL" sz="2000" dirty="0" smtClean="0"/>
            </a:br>
            <a:r>
              <a:rPr lang="nl-NL" sz="2000" dirty="0" smtClean="0">
                <a:solidFill>
                  <a:srgbClr val="C00000"/>
                </a:solidFill>
              </a:rPr>
              <a:t>Niet verdiende jaren, toch ontvangen jaren.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332656"/>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In de lijst met Adams nakomelingen, zoals deze in Genesis 5 staat, zijn alle verdere genoemde leeftijden van na de zondeval.</a:t>
            </a:r>
          </a:p>
          <a:p>
            <a:r>
              <a:rPr lang="nl-NL" sz="2000" dirty="0" smtClean="0"/>
              <a:t>Bij telling van Adams leeftijd vanaf de zondeval, tellen we gelijke grootheden.</a:t>
            </a:r>
          </a:p>
          <a:p>
            <a:endParaRPr lang="nl-NL" sz="2000" dirty="0" smtClean="0"/>
          </a:p>
          <a:p>
            <a:r>
              <a:rPr lang="nl-NL" sz="2000" dirty="0" smtClean="0"/>
              <a:t>De dagen vóór de zondeval zijn beslist niet te vergelijken met de dagen erna.</a:t>
            </a:r>
          </a:p>
          <a:p>
            <a:r>
              <a:rPr lang="nl-NL" sz="2000" dirty="0" smtClean="0"/>
              <a:t>Die dagen moet je apart van elkaar gaan zien.</a:t>
            </a:r>
          </a:p>
          <a:p>
            <a:r>
              <a:rPr lang="nl-NL" sz="2000" dirty="0" smtClean="0"/>
              <a:t>De zondeval is nu eenmaal een gigantische breuk.</a:t>
            </a:r>
          </a:p>
          <a:p>
            <a:r>
              <a:rPr lang="nl-NL" sz="2000" dirty="0" smtClean="0"/>
              <a:t>Laten we dan ook maar die breuk extra accentueren door de leeftijd van Adam te tellen vanaf de zondeval!</a:t>
            </a:r>
          </a:p>
          <a:p>
            <a:endParaRPr lang="nl-NL" sz="2000" dirty="0" smtClean="0"/>
          </a:p>
          <a:p>
            <a:r>
              <a:rPr lang="nl-NL" sz="2000" dirty="0" smtClean="0">
                <a:solidFill>
                  <a:srgbClr val="C00000"/>
                </a:solidFill>
              </a:rPr>
              <a:t>Bij meerdere gelijkwaardige interpretaties is het altijd het beste om aan die interpretatie de voorkeur te geven, waarin Gods genade en Zijn Grootheid het nadrukkelijkst zichtbaar wordt.</a:t>
            </a:r>
            <a:br>
              <a:rPr lang="nl-NL" sz="2000" dirty="0" smtClean="0">
                <a:solidFill>
                  <a:srgbClr val="C00000"/>
                </a:solidFill>
              </a:rPr>
            </a:br>
            <a:r>
              <a:rPr lang="nl-NL" sz="2000" dirty="0" smtClean="0"/>
              <a:t/>
            </a:r>
            <a:br>
              <a:rPr lang="nl-NL" sz="2000" dirty="0" smtClean="0"/>
            </a:br>
            <a:r>
              <a:rPr lang="nl-NL" sz="2000" dirty="0" smtClean="0"/>
              <a:t>Ik denk dat Gods genade het meest naar voren springt bij de interpretatie waarbij we Adams leeftijd tellen vanaf de zondeval. Immers in dat geval heeft Adam, onder Gods genade, het langst geleefd.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663089"/>
          </a:xfrm>
          <a:prstGeom prst="rect">
            <a:avLst/>
          </a:prstGeom>
          <a:noFill/>
        </p:spPr>
        <p:txBody>
          <a:bodyPr wrap="square" rtlCol="0">
            <a:spAutoFit/>
          </a:bodyPr>
          <a:lstStyle/>
          <a:p>
            <a:pPr algn="ctr"/>
            <a:r>
              <a:rPr lang="nl-NL" sz="2400" dirty="0" smtClean="0">
                <a:solidFill>
                  <a:schemeClr val="bg1">
                    <a:lumMod val="65000"/>
                  </a:schemeClr>
                </a:solidFill>
              </a:rPr>
              <a:t>De tijdsduur van het paradijs</a:t>
            </a:r>
            <a:endParaRPr lang="nl-NL" dirty="0" smtClean="0">
              <a:solidFill>
                <a:schemeClr val="bg1">
                  <a:lumMod val="65000"/>
                </a:schemeClr>
              </a:solidFill>
            </a:endParaRPr>
          </a:p>
          <a:p>
            <a:endParaRPr lang="nl-NL" dirty="0" smtClean="0"/>
          </a:p>
          <a:p>
            <a:r>
              <a:rPr lang="nl-NL" sz="2000" dirty="0" smtClean="0"/>
              <a:t>Uitgaande van de interpretatie waarbij Adams leeftijd geteld wordt vanaf de zondeval, is vanuit de Bijbel over de tijdsduur van het paradijs </a:t>
            </a:r>
            <a:r>
              <a:rPr lang="nl-NL" sz="2000" dirty="0" smtClean="0">
                <a:solidFill>
                  <a:srgbClr val="C00000"/>
                </a:solidFill>
              </a:rPr>
              <a:t>weinig zinnigs </a:t>
            </a:r>
            <a:r>
              <a:rPr lang="nl-NL" sz="2000" dirty="0" smtClean="0"/>
              <a:t>te zeggen.</a:t>
            </a:r>
          </a:p>
          <a:p>
            <a:endParaRPr lang="nl-NL" sz="2000" dirty="0" smtClean="0"/>
          </a:p>
          <a:p>
            <a:r>
              <a:rPr lang="nl-NL" sz="2000" dirty="0" smtClean="0"/>
              <a:t>God openbaart zich in </a:t>
            </a:r>
            <a:r>
              <a:rPr lang="nl-NL" sz="2000" dirty="0" smtClean="0">
                <a:solidFill>
                  <a:srgbClr val="C00000"/>
                </a:solidFill>
              </a:rPr>
              <a:t>Zijn Woord</a:t>
            </a:r>
            <a:r>
              <a:rPr lang="nl-NL" sz="2000" dirty="0" smtClean="0"/>
              <a:t> en </a:t>
            </a:r>
            <a:r>
              <a:rPr lang="nl-NL" sz="2000" dirty="0" smtClean="0">
                <a:solidFill>
                  <a:srgbClr val="C00000"/>
                </a:solidFill>
              </a:rPr>
              <a:t>in de natuur.</a:t>
            </a:r>
          </a:p>
          <a:p>
            <a:r>
              <a:rPr lang="nl-NL" sz="2000" dirty="0" smtClean="0"/>
              <a:t>In de natuur zijn in diverse aardlagen vele fossielen te vinden.</a:t>
            </a:r>
          </a:p>
          <a:p>
            <a:r>
              <a:rPr lang="nl-NL" sz="2000" dirty="0" smtClean="0"/>
              <a:t>Ik ga ervan uit dat God deze fossielen niet zo als fossiel geschapen heeft, maar dat het levende dieren zijn geweest die dood zijn gegaan en gefossiliseerd zijn.</a:t>
            </a:r>
          </a:p>
          <a:p>
            <a:endParaRPr lang="nl-NL" sz="2000" dirty="0" smtClean="0"/>
          </a:p>
          <a:p>
            <a:r>
              <a:rPr lang="nl-NL" sz="2000" dirty="0" smtClean="0"/>
              <a:t>Het zo ontstane fossielenarchief verschaft veel informatie over de tijdsduur van het paradijs.</a:t>
            </a:r>
          </a:p>
          <a:p>
            <a:r>
              <a:rPr lang="nl-NL" sz="2000" dirty="0" smtClean="0"/>
              <a:t>Niet alle, want ik ga ervan uit dat de eerste dagen geen dieren zijn doodgegaan.</a:t>
            </a:r>
          </a:p>
          <a:p>
            <a:r>
              <a:rPr lang="nl-NL" sz="2000" dirty="0" smtClean="0"/>
              <a:t>De informatie uit het fossielenarchief begint pas op het moment dat de dieren zo zijn doodgegaan zoals wij deze nu aantreffen als fossiel.</a:t>
            </a:r>
          </a:p>
          <a:p>
            <a:r>
              <a:rPr lang="nl-NL" sz="2000" dirty="0" smtClean="0"/>
              <a:t>Dood door ziekte en natuurgeweld.</a:t>
            </a:r>
          </a:p>
          <a:p>
            <a:endParaRPr lang="nl-NL"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640960" cy="5940088"/>
          </a:xfrm>
          <a:prstGeom prst="rect">
            <a:avLst/>
          </a:prstGeom>
          <a:noFill/>
        </p:spPr>
        <p:txBody>
          <a:bodyPr wrap="square" rtlCol="0">
            <a:spAutoFit/>
          </a:bodyPr>
          <a:lstStyle/>
          <a:p>
            <a:pPr algn="ctr"/>
            <a:r>
              <a:rPr lang="nl-NL" sz="2400" dirty="0" smtClean="0">
                <a:solidFill>
                  <a:schemeClr val="bg1">
                    <a:lumMod val="65000"/>
                  </a:schemeClr>
                </a:solidFill>
              </a:rPr>
              <a:t>Bomen en planten in het paradijs</a:t>
            </a:r>
          </a:p>
          <a:p>
            <a:pPr algn="ctr"/>
            <a:endParaRPr lang="nl-NL" dirty="0" smtClean="0"/>
          </a:p>
          <a:p>
            <a:r>
              <a:rPr lang="nl-NL" sz="2000" dirty="0" smtClean="0"/>
              <a:t>Op de derde scheppingsdag sprak God:</a:t>
            </a:r>
          </a:p>
          <a:p>
            <a:endParaRPr lang="nl-NL" sz="2000" dirty="0" smtClean="0"/>
          </a:p>
          <a:p>
            <a:r>
              <a:rPr lang="nl-NL" sz="2000" b="1" dirty="0" smtClean="0">
                <a:solidFill>
                  <a:srgbClr val="00B0F0"/>
                </a:solidFill>
              </a:rPr>
              <a:t>“Overal op aarde moet jong groen ontkiemen: zaadvormende planten en allerlei bomen die vruchten dragen met zaad erin.”</a:t>
            </a:r>
          </a:p>
          <a:p>
            <a:endParaRPr lang="nl-NL" sz="2000" dirty="0" smtClean="0"/>
          </a:p>
          <a:p>
            <a:r>
              <a:rPr lang="nl-NL" sz="2000" dirty="0" smtClean="0"/>
              <a:t>Zowel binnen als buiten het paradijs heeft God planten en bomen geschapen.</a:t>
            </a:r>
          </a:p>
          <a:p>
            <a:r>
              <a:rPr lang="nl-NL" sz="2000" b="1" dirty="0" smtClean="0"/>
              <a:t>Overal </a:t>
            </a:r>
            <a:r>
              <a:rPr lang="nl-NL" sz="2000" dirty="0" smtClean="0"/>
              <a:t>op aarde deed God het groen ontkiemen.</a:t>
            </a:r>
          </a:p>
          <a:p>
            <a:endParaRPr lang="nl-NL" sz="2000" dirty="0" smtClean="0"/>
          </a:p>
          <a:p>
            <a:r>
              <a:rPr lang="nl-NL" sz="2000" dirty="0" smtClean="0"/>
              <a:t>Ik veronderstel dat de aarde al vanaf het begin geschapen is met de ons bekende klimatologische omstandigheden:</a:t>
            </a:r>
          </a:p>
          <a:p>
            <a:pPr>
              <a:buFont typeface="Wingdings" pitchFamily="2" charset="2"/>
              <a:buChar char="§"/>
            </a:pPr>
            <a:r>
              <a:rPr lang="nl-NL" sz="2000" dirty="0" smtClean="0"/>
              <a:t>  tropische zone (liggend tussen de beide keerkringen)</a:t>
            </a:r>
          </a:p>
          <a:p>
            <a:pPr>
              <a:buFont typeface="Wingdings" pitchFamily="2" charset="2"/>
              <a:buChar char="§"/>
            </a:pPr>
            <a:r>
              <a:rPr lang="nl-NL" sz="2000" dirty="0" smtClean="0"/>
              <a:t>  subtropische zones</a:t>
            </a:r>
          </a:p>
          <a:p>
            <a:pPr>
              <a:buFont typeface="Wingdings" pitchFamily="2" charset="2"/>
              <a:buChar char="§"/>
            </a:pPr>
            <a:r>
              <a:rPr lang="nl-NL" sz="2000" dirty="0" smtClean="0"/>
              <a:t>  gematigde klimaatzones</a:t>
            </a:r>
          </a:p>
          <a:p>
            <a:pPr>
              <a:buFont typeface="Wingdings" pitchFamily="2" charset="2"/>
              <a:buChar char="§"/>
            </a:pPr>
            <a:r>
              <a:rPr lang="nl-NL" sz="2000" dirty="0" smtClean="0"/>
              <a:t>  polaire zones (die gemarkeerd zijn door de poolcirkels)</a:t>
            </a:r>
          </a:p>
          <a:p>
            <a:pPr>
              <a:buFont typeface="Wingdings" pitchFamily="2" charset="2"/>
              <a:buChar char="§"/>
            </a:pPr>
            <a:endParaRPr lang="nl-NL" sz="2000" dirty="0" smtClean="0"/>
          </a:p>
          <a:p>
            <a:r>
              <a:rPr lang="nl-NL" sz="2000" dirty="0" smtClean="0"/>
              <a:t>Voor elke klimatologische zone heeft God een eigen vegetatie geschapen.</a:t>
            </a:r>
          </a:p>
          <a:p>
            <a:endParaRPr lang="nl-NL"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3816429"/>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Wanneer kwam de dood in de wereld?</a:t>
            </a:r>
            <a:br>
              <a:rPr lang="nl-NL" sz="2000" dirty="0" smtClean="0">
                <a:solidFill>
                  <a:srgbClr val="C00000"/>
                </a:solidFill>
              </a:rPr>
            </a:br>
            <a:endParaRPr lang="nl-NL" sz="2000" dirty="0" smtClean="0">
              <a:solidFill>
                <a:srgbClr val="C00000"/>
              </a:solidFill>
            </a:endParaRPr>
          </a:p>
          <a:p>
            <a:pPr>
              <a:buFont typeface="Wingdings" pitchFamily="2" charset="2"/>
              <a:buChar char="§"/>
            </a:pPr>
            <a:r>
              <a:rPr lang="nl-NL" sz="2000" dirty="0" smtClean="0">
                <a:solidFill>
                  <a:srgbClr val="C00000"/>
                </a:solidFill>
              </a:rPr>
              <a:t> Heeft God de roofdieren geschapen?</a:t>
            </a:r>
            <a:br>
              <a:rPr lang="nl-NL" sz="2000" dirty="0" smtClean="0">
                <a:solidFill>
                  <a:srgbClr val="C00000"/>
                </a:solidFill>
              </a:rPr>
            </a:br>
            <a:endParaRPr lang="nl-NL" sz="2000" dirty="0" smtClean="0">
              <a:solidFill>
                <a:srgbClr val="C00000"/>
              </a:solidFill>
            </a:endParaRPr>
          </a:p>
          <a:p>
            <a:pPr>
              <a:buFont typeface="Wingdings" pitchFamily="2" charset="2"/>
              <a:buChar char="§"/>
            </a:pPr>
            <a:r>
              <a:rPr lang="nl-NL" sz="2000" dirty="0" smtClean="0">
                <a:solidFill>
                  <a:srgbClr val="C00000"/>
                </a:solidFill>
              </a:rPr>
              <a:t> Waren er natuurrampen tijdens de paradijsperiode?</a:t>
            </a:r>
            <a:br>
              <a:rPr lang="nl-NL" sz="2000" dirty="0" smtClean="0">
                <a:solidFill>
                  <a:srgbClr val="C00000"/>
                </a:solidFill>
              </a:rPr>
            </a:br>
            <a:endParaRPr lang="nl-NL" sz="2000" dirty="0" smtClean="0">
              <a:solidFill>
                <a:srgbClr val="C00000"/>
              </a:solidFill>
            </a:endParaRPr>
          </a:p>
          <a:p>
            <a:pPr>
              <a:buFont typeface="Wingdings" pitchFamily="2" charset="2"/>
              <a:buChar char="§"/>
            </a:pPr>
            <a:r>
              <a:rPr lang="nl-NL" sz="2000" dirty="0" smtClean="0">
                <a:solidFill>
                  <a:srgbClr val="C00000"/>
                </a:solidFill>
              </a:rPr>
              <a:t> Was de Satan al vóór de zondeval in de wereld aanwezig?</a:t>
            </a:r>
          </a:p>
          <a:p>
            <a:pPr>
              <a:buFont typeface="Wingdings" pitchFamily="2" charset="2"/>
              <a:buChar char="§"/>
            </a:pPr>
            <a:endParaRPr lang="nl-NL" sz="2000" dirty="0" smtClean="0">
              <a:solidFill>
                <a:srgbClr val="C00000"/>
              </a:solidFill>
            </a:endParaRPr>
          </a:p>
          <a:p>
            <a:endParaRPr lang="nl-NL" sz="2000" dirty="0" smtClean="0">
              <a:solidFill>
                <a:srgbClr val="C00000"/>
              </a:solidFill>
            </a:endParaRPr>
          </a:p>
          <a:p>
            <a:endParaRPr lang="nl-NL" sz="20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663089"/>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Heeft God de roofdieren geschapen?</a:t>
            </a:r>
            <a:br>
              <a:rPr lang="nl-NL" sz="2000" dirty="0" smtClean="0">
                <a:solidFill>
                  <a:srgbClr val="C00000"/>
                </a:solidFill>
              </a:rPr>
            </a:br>
            <a:endParaRPr lang="nl-NL" sz="2000" dirty="0" smtClean="0">
              <a:solidFill>
                <a:srgbClr val="C00000"/>
              </a:solidFill>
            </a:endParaRPr>
          </a:p>
          <a:p>
            <a:r>
              <a:rPr lang="nl-NL" sz="2000" dirty="0" smtClean="0"/>
              <a:t>God heeft de wilde dieren geschapen. (Genesis 1:24)</a:t>
            </a:r>
          </a:p>
          <a:p>
            <a:r>
              <a:rPr lang="nl-NL" sz="2000" dirty="0" smtClean="0"/>
              <a:t>Ik denk dat daarbij ook de roofdieren inbegrepen zijn.</a:t>
            </a:r>
          </a:p>
          <a:p>
            <a:r>
              <a:rPr lang="nl-NL" sz="2000" dirty="0" smtClean="0"/>
              <a:t>Roofdieren, die andere dieren kunnen doden.</a:t>
            </a:r>
          </a:p>
          <a:p>
            <a:r>
              <a:rPr lang="nl-NL" sz="2000" dirty="0" smtClean="0"/>
              <a:t>Roofdieren als perfecte faunabeheerders, die slechts andere dieren doden als dat nodig en nuttig is.</a:t>
            </a:r>
          </a:p>
          <a:p>
            <a:r>
              <a:rPr lang="nl-NL" sz="2000" dirty="0" smtClean="0"/>
              <a:t>Roofdieren die alleen het goede doen.</a:t>
            </a:r>
          </a:p>
          <a:p>
            <a:r>
              <a:rPr lang="nl-NL" sz="2000" dirty="0" smtClean="0"/>
              <a:t>Immers God had alles, dus ook de roofdieren, zeer goed geschapen.</a:t>
            </a:r>
          </a:p>
          <a:p>
            <a:endParaRPr lang="nl-NL" sz="2000" dirty="0" smtClean="0"/>
          </a:p>
          <a:p>
            <a:r>
              <a:rPr lang="nl-NL" sz="2000" dirty="0" smtClean="0"/>
              <a:t>Alleen, hoe zit het dan met hun slachtoffers?</a:t>
            </a:r>
          </a:p>
          <a:p>
            <a:r>
              <a:rPr lang="nl-NL" sz="2000" dirty="0" smtClean="0"/>
              <a:t>Ik denk dat God alle dieren niet alleen heeft geschapen met een zelfgenezend vermogen, maar ook met een vermogen om in shocktoestand alle pijn te elimineren.</a:t>
            </a:r>
          </a:p>
          <a:p>
            <a:r>
              <a:rPr lang="nl-NL" sz="2000" dirty="0" smtClean="0"/>
              <a:t>Wetenschappelijk is bewustzijn, zelfs bij de meest complexe dieren, nog niet aangetoond.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4124206"/>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t>Maar desondanks veronderstel ik dat complexe dieren een geest hebben.</a:t>
            </a:r>
          </a:p>
          <a:p>
            <a:r>
              <a:rPr lang="nl-NL" sz="2000" dirty="0" smtClean="0"/>
              <a:t>Een geest, die kan ontsnappen zodra de dood dreigt.</a:t>
            </a:r>
          </a:p>
          <a:p>
            <a:endParaRPr lang="nl-NL" sz="2000" dirty="0" smtClean="0"/>
          </a:p>
          <a:p>
            <a:r>
              <a:rPr lang="nl-NL" sz="2000" dirty="0" smtClean="0"/>
              <a:t>Deze veronderstelling baseer ik op de verhalen van mensen die een </a:t>
            </a:r>
            <a:br>
              <a:rPr lang="nl-NL" sz="2000" dirty="0" smtClean="0"/>
            </a:br>
            <a:r>
              <a:rPr lang="nl-NL" sz="2000" dirty="0" err="1" smtClean="0"/>
              <a:t>bijna-doodervaring</a:t>
            </a:r>
            <a:r>
              <a:rPr lang="nl-NL" sz="2000" dirty="0" smtClean="0"/>
              <a:t> hebben gehad. </a:t>
            </a:r>
          </a:p>
          <a:p>
            <a:r>
              <a:rPr lang="nl-NL" sz="2000" dirty="0" smtClean="0"/>
              <a:t>Ik denk dan, dat zoiets ook bij dieren kan plaatsvinden.</a:t>
            </a:r>
          </a:p>
          <a:p>
            <a:r>
              <a:rPr lang="nl-NL" sz="2000" dirty="0" smtClean="0"/>
              <a:t>In dat geval verscheurt een roofdier alleen een dier zonder geest; een stuk vlees.</a:t>
            </a:r>
          </a:p>
          <a:p>
            <a:endParaRPr lang="nl-NL" sz="2000" dirty="0" smtClean="0">
              <a:solidFill>
                <a:srgbClr val="C00000"/>
              </a:solidFill>
            </a:endParaRPr>
          </a:p>
          <a:p>
            <a:r>
              <a:rPr lang="nl-NL" sz="2000" dirty="0" smtClean="0">
                <a:solidFill>
                  <a:srgbClr val="C00000"/>
                </a:solidFill>
              </a:rPr>
              <a:t>Misschien gaat deze veronderstelling te ver.</a:t>
            </a:r>
          </a:p>
          <a:p>
            <a:r>
              <a:rPr lang="nl-NL" sz="2000" dirty="0" smtClean="0">
                <a:solidFill>
                  <a:srgbClr val="C00000"/>
                </a:solidFill>
              </a:rPr>
              <a:t>Maar ik probeer zó groot over de Schepper te denken, dat ook roofdieren perfect passen in een schepping die zeer goed mag heten.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970865"/>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Waren er natuurrampen tijdens de paradijsperiode?</a:t>
            </a:r>
          </a:p>
          <a:p>
            <a:endParaRPr lang="nl-NL" sz="2000" dirty="0" smtClean="0">
              <a:solidFill>
                <a:srgbClr val="C00000"/>
              </a:solidFill>
            </a:endParaRPr>
          </a:p>
          <a:p>
            <a:r>
              <a:rPr lang="nl-NL" sz="2000" dirty="0" smtClean="0"/>
              <a:t>Ik kan mij voorstellen dat er stromende heetwaterbronnen aanwezig zijn geweest.</a:t>
            </a:r>
          </a:p>
          <a:p>
            <a:r>
              <a:rPr lang="nl-NL" sz="2000" dirty="0" smtClean="0"/>
              <a:t>Heerlijk warm water, in verschillende samenstelling!</a:t>
            </a:r>
          </a:p>
          <a:p>
            <a:endParaRPr lang="nl-NL" sz="2000" dirty="0" smtClean="0"/>
          </a:p>
          <a:p>
            <a:r>
              <a:rPr lang="nl-NL" sz="2000" dirty="0" smtClean="0"/>
              <a:t>Eveneens kan ik mij voorstellen dat er in het paradijs hoog spuwende geisers waren. Maar vulkanen, dat denk ik niet. Vulkanen verwoesten te veel.</a:t>
            </a:r>
          </a:p>
          <a:p>
            <a:endParaRPr lang="nl-NL" sz="2000" dirty="0" smtClean="0"/>
          </a:p>
          <a:p>
            <a:r>
              <a:rPr lang="nl-NL" sz="2000" b="1" dirty="0" smtClean="0"/>
              <a:t>Buiten </a:t>
            </a:r>
            <a:r>
              <a:rPr lang="nl-NL" sz="2000" dirty="0" smtClean="0"/>
              <a:t>het paradijs kunnen er </a:t>
            </a:r>
            <a:r>
              <a:rPr lang="nl-NL" sz="2000" b="1" dirty="0" smtClean="0"/>
              <a:t>misschien</a:t>
            </a:r>
            <a:r>
              <a:rPr lang="nl-NL" sz="2000" dirty="0" smtClean="0"/>
              <a:t> wel vulkanen tot een uitbarsting zijn gekomen. </a:t>
            </a:r>
          </a:p>
          <a:p>
            <a:r>
              <a:rPr lang="nl-NL" sz="2000" dirty="0" smtClean="0"/>
              <a:t>Veel dieren hebben een ingeboren instinct in zich, zodat zij zich uit de voeten maken voor dreigend gevaar. Een scheppingsgave.</a:t>
            </a:r>
          </a:p>
          <a:p>
            <a:r>
              <a:rPr lang="nl-NL" sz="2000" dirty="0" smtClean="0"/>
              <a:t>Tijdens een vulkaanuitbarsting blijft dan de schade beperkt.</a:t>
            </a:r>
          </a:p>
          <a:p>
            <a:r>
              <a:rPr lang="nl-NL" sz="2000" dirty="0" smtClean="0"/>
              <a:t>Misschien zijn dan de voordelen wel groter dan de nadelen.</a:t>
            </a:r>
            <a:br>
              <a:rPr lang="nl-NL" sz="2000" dirty="0" smtClean="0"/>
            </a:br>
            <a:r>
              <a:rPr lang="nl-NL" sz="2000" dirty="0" smtClean="0"/>
              <a:t/>
            </a:r>
            <a:br>
              <a:rPr lang="nl-NL" sz="2000" dirty="0" smtClean="0"/>
            </a:br>
            <a:r>
              <a:rPr lang="nl-NL" sz="2000" b="1" dirty="0" smtClean="0"/>
              <a:t>Misschien</a:t>
            </a:r>
            <a:r>
              <a:rPr lang="nl-NL" sz="2000" dirty="0" smtClean="0"/>
              <a:t> wees God, tijdens een avondwandeling met Adam en Eva, hun een plek aan van waaruit zij de vulkaanuitbarsting goed konden bekijken. Wie weet.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970865"/>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Was de Satan al vóór de zondeval in de wereld aanwezig?</a:t>
            </a:r>
          </a:p>
          <a:p>
            <a:pPr>
              <a:buFont typeface="Wingdings" pitchFamily="2" charset="2"/>
              <a:buChar char="§"/>
            </a:pPr>
            <a:endParaRPr lang="nl-NL" sz="2000" dirty="0" smtClean="0">
              <a:solidFill>
                <a:srgbClr val="C00000"/>
              </a:solidFill>
            </a:endParaRPr>
          </a:p>
          <a:p>
            <a:r>
              <a:rPr lang="nl-NL" sz="2000" dirty="0" smtClean="0"/>
              <a:t>Vóór de zondeval had  de Satan al beslag weten te leggen op die ene slang.</a:t>
            </a:r>
          </a:p>
          <a:p>
            <a:r>
              <a:rPr lang="nl-NL" sz="2000" dirty="0" smtClean="0"/>
              <a:t>Dat is alles wat de Bijbel hierover naar voren brengt.</a:t>
            </a:r>
          </a:p>
          <a:p>
            <a:endParaRPr lang="nl-NL" sz="2000" dirty="0" smtClean="0"/>
          </a:p>
          <a:p>
            <a:r>
              <a:rPr lang="nl-NL" sz="2000" dirty="0" smtClean="0"/>
              <a:t>Maar, in de natuur is ook een deel van de geschiedenis betrouwbaar vastgelegd.</a:t>
            </a:r>
          </a:p>
          <a:p>
            <a:r>
              <a:rPr lang="nl-NL" sz="2000" dirty="0" smtClean="0"/>
              <a:t>In het fossielenarchief komen fossielen voor met kankergezwellen.</a:t>
            </a:r>
          </a:p>
          <a:p>
            <a:r>
              <a:rPr lang="nl-NL" sz="2000" dirty="0" smtClean="0"/>
              <a:t>Deze fossielen zijn gedateerd van ver vóór de zondeval.</a:t>
            </a:r>
          </a:p>
          <a:p>
            <a:r>
              <a:rPr lang="nl-NL" sz="2000" dirty="0" smtClean="0"/>
              <a:t>Daaruit volgt dat vóór de zondeval al bij dieren ziektes voorkwamen.</a:t>
            </a:r>
          </a:p>
          <a:p>
            <a:r>
              <a:rPr lang="nl-NL" sz="2000" dirty="0" smtClean="0"/>
              <a:t>Ik veronderstel dat Satan daar de hand in heeft gehad.</a:t>
            </a:r>
          </a:p>
          <a:p>
            <a:r>
              <a:rPr lang="nl-NL" sz="2000" dirty="0" smtClean="0"/>
              <a:t>Satan immers is, vanaf het moment dat hij in opstand kwam tegen God, erop uit om Gods schepping te verwoesten.</a:t>
            </a:r>
            <a:br>
              <a:rPr lang="nl-NL" sz="2000" dirty="0" smtClean="0"/>
            </a:br>
            <a:r>
              <a:rPr lang="nl-NL" sz="2000" dirty="0" smtClean="0"/>
              <a:t/>
            </a:r>
            <a:br>
              <a:rPr lang="nl-NL" sz="2000" dirty="0" smtClean="0"/>
            </a:br>
            <a:r>
              <a:rPr lang="nl-NL" sz="2000" dirty="0" smtClean="0"/>
              <a:t>Ik denk dat Satan ver voor de zondeval zijn aanval op Gods schepping heeft ingezet. Eerst op het gebied buiten het paradijs.</a:t>
            </a:r>
          </a:p>
          <a:p>
            <a:r>
              <a:rPr lang="nl-NL" sz="2000" dirty="0" smtClean="0"/>
              <a:t>Daarna op de mensen, die door God als heersers over Zijn schepping waren aangesteld.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663089"/>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endParaRPr lang="nl-NL" sz="2000" dirty="0" smtClean="0">
              <a:solidFill>
                <a:srgbClr val="C00000"/>
              </a:solidFill>
            </a:endParaRPr>
          </a:p>
          <a:p>
            <a:pPr>
              <a:buFont typeface="Wingdings" pitchFamily="2" charset="2"/>
              <a:buChar char="§"/>
            </a:pPr>
            <a:endParaRPr lang="nl-NL" sz="2000" dirty="0" smtClean="0">
              <a:solidFill>
                <a:srgbClr val="C00000"/>
              </a:solidFill>
            </a:endParaRPr>
          </a:p>
          <a:p>
            <a:r>
              <a:rPr lang="nl-NL" sz="2000" dirty="0" smtClean="0"/>
              <a:t>Duidelijk is dat door de zondeval de dood in de wereld is gekomen.</a:t>
            </a:r>
          </a:p>
          <a:p>
            <a:r>
              <a:rPr lang="nl-NL" sz="2000" dirty="0" smtClean="0"/>
              <a:t>God had de mens gewaarschuwd en hem aangezegd dat als hij van de verboden vrucht zou eten, dat daarop de dood zou volgen.</a:t>
            </a:r>
          </a:p>
          <a:p>
            <a:r>
              <a:rPr lang="nl-NL" sz="2000" dirty="0" smtClean="0"/>
              <a:t>Dat is na de zondeval zo ook gebeurd.</a:t>
            </a:r>
          </a:p>
          <a:p>
            <a:r>
              <a:rPr lang="nl-NL" sz="2000" dirty="0" smtClean="0"/>
              <a:t>Weliswaar is niet direct het doodvonnis voltrokken, maar toch …</a:t>
            </a:r>
          </a:p>
          <a:p>
            <a:r>
              <a:rPr lang="nl-NL" sz="2000" dirty="0" smtClean="0"/>
              <a:t>Na de zondeval sterven alle mensen, alle dieren gaan dood en de wereld raakt uitgeput.</a:t>
            </a:r>
          </a:p>
          <a:p>
            <a:r>
              <a:rPr lang="nl-NL" sz="2000" dirty="0" smtClean="0"/>
              <a:t>God heeft een vloek over de wereld uitgesproken en daarmee </a:t>
            </a:r>
            <a:r>
              <a:rPr lang="nl-NL" sz="2000" b="1" dirty="0" smtClean="0"/>
              <a:t>een deel </a:t>
            </a:r>
            <a:r>
              <a:rPr lang="nl-NL" sz="2000" dirty="0" smtClean="0"/>
              <a:t>van de wereld overgegeven in de handen van Satan.</a:t>
            </a:r>
          </a:p>
          <a:p>
            <a:endParaRPr lang="nl-NL" sz="2000" dirty="0" smtClean="0"/>
          </a:p>
          <a:p>
            <a:r>
              <a:rPr lang="nl-NL" sz="2000" dirty="0" smtClean="0">
                <a:solidFill>
                  <a:srgbClr val="C00000"/>
                </a:solidFill>
              </a:rPr>
              <a:t>Een deel, want ik denk dat God het paradijs ongeschonden heeft willen behouden. Daarom stuurde Hij Adam en Eva het paradijs uit.</a:t>
            </a:r>
          </a:p>
          <a:p>
            <a:r>
              <a:rPr lang="nl-NL" sz="2000" dirty="0" smtClean="0">
                <a:solidFill>
                  <a:srgbClr val="C00000"/>
                </a:solidFill>
              </a:rPr>
              <a:t>Anders had Hij net zo gemakkelijk de boom des levens weg kunnen nemen.</a:t>
            </a:r>
          </a:p>
          <a:p>
            <a:endParaRPr lang="nl-NL" sz="2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970865"/>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endParaRPr lang="nl-NL" sz="2000" dirty="0" smtClean="0">
              <a:solidFill>
                <a:srgbClr val="C00000"/>
              </a:solidFill>
            </a:endParaRPr>
          </a:p>
          <a:p>
            <a:pPr>
              <a:buFont typeface="Wingdings" pitchFamily="2" charset="2"/>
              <a:buChar char="§"/>
            </a:pPr>
            <a:endParaRPr lang="nl-NL" sz="2000" dirty="0" smtClean="0">
              <a:solidFill>
                <a:srgbClr val="C00000"/>
              </a:solidFill>
            </a:endParaRPr>
          </a:p>
          <a:p>
            <a:r>
              <a:rPr lang="nl-NL" sz="2000" dirty="0" smtClean="0"/>
              <a:t>Na de zondeval kreeg de dood greep op alles.</a:t>
            </a:r>
          </a:p>
          <a:p>
            <a:r>
              <a:rPr lang="nl-NL" sz="2000" dirty="0" smtClean="0"/>
              <a:t>Bomen, planten, dieren en mensen; alles en iedereen stierf vanaf dat moment.</a:t>
            </a:r>
          </a:p>
          <a:p>
            <a:endParaRPr lang="nl-NL" sz="2000" dirty="0" smtClean="0"/>
          </a:p>
          <a:p>
            <a:r>
              <a:rPr lang="nl-NL" sz="2000" dirty="0" smtClean="0"/>
              <a:t>Voor de zondeval was alles zeer goed.</a:t>
            </a:r>
          </a:p>
          <a:p>
            <a:r>
              <a:rPr lang="nl-NL" sz="2000" dirty="0" smtClean="0"/>
              <a:t>De dood regeerde niet, de dood was er functioneel.</a:t>
            </a:r>
          </a:p>
          <a:p>
            <a:r>
              <a:rPr lang="nl-NL" sz="2000" dirty="0" smtClean="0"/>
              <a:t>De mens mocht over de schepping heersen.</a:t>
            </a:r>
          </a:p>
          <a:p>
            <a:r>
              <a:rPr lang="nl-NL" sz="2000" dirty="0" smtClean="0"/>
              <a:t>Zelfs over de roofdieren had de mens het te zeggen.</a:t>
            </a:r>
          </a:p>
          <a:p>
            <a:r>
              <a:rPr lang="nl-NL" sz="2000" dirty="0" smtClean="0"/>
              <a:t>Deze perfecte faunabeheerders stonden in dienst van de mens.</a:t>
            </a:r>
          </a:p>
          <a:p>
            <a:r>
              <a:rPr lang="nl-NL" sz="2000" dirty="0" smtClean="0"/>
              <a:t>De mens stond voor de zondeval boven de dood.</a:t>
            </a:r>
          </a:p>
          <a:p>
            <a:r>
              <a:rPr lang="nl-NL" sz="2000" dirty="0" smtClean="0"/>
              <a:t>Hij was de kroon op de schepping.</a:t>
            </a:r>
          </a:p>
          <a:p>
            <a:r>
              <a:rPr lang="nl-NL" sz="2000" dirty="0" smtClean="0"/>
              <a:t>Hij leerde om op een goede manier met de dood om te gaan.</a:t>
            </a:r>
          </a:p>
          <a:p>
            <a:r>
              <a:rPr lang="nl-NL" sz="2000" dirty="0" smtClean="0"/>
              <a:t>God zelf gaf na de zondeval aan de mens dierenhuiden om zich te bedekken.</a:t>
            </a:r>
          </a:p>
          <a:p>
            <a:r>
              <a:rPr lang="nl-NL" sz="2000" dirty="0" smtClean="0"/>
              <a:t>Ik denk, dat God daarvoor een dier heeft moeten doden.</a:t>
            </a:r>
          </a:p>
          <a:p>
            <a:r>
              <a:rPr lang="nl-NL" sz="2000" dirty="0" smtClean="0"/>
              <a:t>Functioneel doden is niet erg als de geest – als deze aanwezig is – het dier net voordien verlaat.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954107"/>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Met al deze gegevens is de volgende tijdlijn te maken:</a:t>
            </a:r>
          </a:p>
        </p:txBody>
      </p:sp>
      <p:sp>
        <p:nvSpPr>
          <p:cNvPr id="3" name="Rechthoek 2"/>
          <p:cNvSpPr/>
          <p:nvPr/>
        </p:nvSpPr>
        <p:spPr>
          <a:xfrm>
            <a:off x="1043608" y="3789040"/>
            <a:ext cx="810039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Lijntoelichting 3 (geen rand) 3"/>
          <p:cNvSpPr/>
          <p:nvPr/>
        </p:nvSpPr>
        <p:spPr>
          <a:xfrm>
            <a:off x="971600" y="1700808"/>
            <a:ext cx="1440160" cy="1152128"/>
          </a:xfrm>
          <a:prstGeom prst="callout3">
            <a:avLst>
              <a:gd name="adj1" fmla="val 18750"/>
              <a:gd name="adj2" fmla="val -3798"/>
              <a:gd name="adj3" fmla="val 18750"/>
              <a:gd name="adj4" fmla="val -16667"/>
              <a:gd name="adj5" fmla="val 100000"/>
              <a:gd name="adj6" fmla="val -16667"/>
              <a:gd name="adj7" fmla="val 154027"/>
              <a:gd name="adj8" fmla="val -1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a:off x="1043608" y="1844824"/>
            <a:ext cx="1296144" cy="923330"/>
          </a:xfrm>
          <a:prstGeom prst="rect">
            <a:avLst/>
          </a:prstGeom>
          <a:noFill/>
        </p:spPr>
        <p:txBody>
          <a:bodyPr wrap="square" rtlCol="0">
            <a:spAutoFit/>
          </a:bodyPr>
          <a:lstStyle/>
          <a:p>
            <a:r>
              <a:rPr lang="nl-NL" b="1" dirty="0" smtClean="0"/>
              <a:t>Schepping </a:t>
            </a:r>
            <a:r>
              <a:rPr lang="nl-NL" dirty="0" smtClean="0"/>
              <a:t>in </a:t>
            </a:r>
            <a:r>
              <a:rPr lang="nl-NL" b="1" dirty="0" smtClean="0"/>
              <a:t>zes </a:t>
            </a:r>
            <a:r>
              <a:rPr lang="nl-NL" dirty="0" smtClean="0"/>
              <a:t>dagen</a:t>
            </a:r>
            <a:endParaRPr lang="nl-NL" dirty="0"/>
          </a:p>
        </p:txBody>
      </p:sp>
      <p:sp>
        <p:nvSpPr>
          <p:cNvPr id="9" name="Lijntoelichting 3 (geen rand) 8"/>
          <p:cNvSpPr/>
          <p:nvPr/>
        </p:nvSpPr>
        <p:spPr>
          <a:xfrm>
            <a:off x="2987824" y="2060848"/>
            <a:ext cx="1512168" cy="1080120"/>
          </a:xfrm>
          <a:prstGeom prst="callout3">
            <a:avLst>
              <a:gd name="adj1" fmla="val 18750"/>
              <a:gd name="adj2" fmla="val -8333"/>
              <a:gd name="adj3" fmla="val 18750"/>
              <a:gd name="adj4" fmla="val -16667"/>
              <a:gd name="adj5" fmla="val 100000"/>
              <a:gd name="adj6" fmla="val -16667"/>
              <a:gd name="adj7" fmla="val 122034"/>
              <a:gd name="adj8" fmla="val -54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Lijntoelichting 3 (geen rand) 9"/>
          <p:cNvSpPr/>
          <p:nvPr/>
        </p:nvSpPr>
        <p:spPr>
          <a:xfrm>
            <a:off x="5508104" y="2420888"/>
            <a:ext cx="1440160" cy="1008112"/>
          </a:xfrm>
          <a:prstGeom prst="callout3">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059832" y="2276872"/>
            <a:ext cx="1368152" cy="646331"/>
          </a:xfrm>
          <a:prstGeom prst="rect">
            <a:avLst/>
          </a:prstGeom>
          <a:noFill/>
        </p:spPr>
        <p:txBody>
          <a:bodyPr wrap="square" rtlCol="0">
            <a:spAutoFit/>
          </a:bodyPr>
          <a:lstStyle/>
          <a:p>
            <a:r>
              <a:rPr lang="nl-NL" b="1" dirty="0" smtClean="0"/>
              <a:t>Eva</a:t>
            </a:r>
          </a:p>
          <a:p>
            <a:r>
              <a:rPr lang="nl-NL" dirty="0" smtClean="0"/>
              <a:t>geformeerd</a:t>
            </a:r>
            <a:endParaRPr lang="nl-NL" dirty="0"/>
          </a:p>
        </p:txBody>
      </p:sp>
      <p:sp>
        <p:nvSpPr>
          <p:cNvPr id="12" name="Tekstvak 11"/>
          <p:cNvSpPr txBox="1"/>
          <p:nvPr/>
        </p:nvSpPr>
        <p:spPr>
          <a:xfrm>
            <a:off x="5724128" y="2708920"/>
            <a:ext cx="1080120" cy="369332"/>
          </a:xfrm>
          <a:prstGeom prst="rect">
            <a:avLst/>
          </a:prstGeom>
          <a:noFill/>
        </p:spPr>
        <p:txBody>
          <a:bodyPr wrap="square" rtlCol="0">
            <a:spAutoFit/>
          </a:bodyPr>
          <a:lstStyle/>
          <a:p>
            <a:r>
              <a:rPr lang="nl-NL" b="1" dirty="0" smtClean="0"/>
              <a:t>Zondeval</a:t>
            </a:r>
            <a:endParaRPr lang="nl-NL" b="1" dirty="0"/>
          </a:p>
        </p:txBody>
      </p:sp>
      <p:cxnSp>
        <p:nvCxnSpPr>
          <p:cNvPr id="14" name="Rechte verbindingslijn 13"/>
          <p:cNvCxnSpPr/>
          <p:nvPr/>
        </p:nvCxnSpPr>
        <p:spPr>
          <a:xfrm>
            <a:off x="1043608" y="3573016"/>
            <a:ext cx="0" cy="3600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2987824" y="3573016"/>
            <a:ext cx="0" cy="14401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echte verbindingslijn 16"/>
          <p:cNvCxnSpPr/>
          <p:nvPr/>
        </p:nvCxnSpPr>
        <p:spPr>
          <a:xfrm>
            <a:off x="5508104" y="3573016"/>
            <a:ext cx="0" cy="3600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echte verbindingslijn 21"/>
          <p:cNvCxnSpPr/>
          <p:nvPr/>
        </p:nvCxnSpPr>
        <p:spPr>
          <a:xfrm>
            <a:off x="1403648" y="3501008"/>
            <a:ext cx="36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p:nvCxnSpPr>
        <p:spPr>
          <a:xfrm>
            <a:off x="140364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a:off x="500404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flipV="1">
            <a:off x="2987824" y="3429000"/>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echte verbindingslijn 29"/>
          <p:cNvCxnSpPr/>
          <p:nvPr/>
        </p:nvCxnSpPr>
        <p:spPr>
          <a:xfrm>
            <a:off x="1691680" y="4293096"/>
            <a:ext cx="35283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flipV="1">
            <a:off x="1691680"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flipV="1">
            <a:off x="5220072"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3347864" y="4293096"/>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37" name="Lijntoelichting 3 (geen rand) 36"/>
          <p:cNvSpPr/>
          <p:nvPr/>
        </p:nvSpPr>
        <p:spPr>
          <a:xfrm>
            <a:off x="3563888" y="4725144"/>
            <a:ext cx="1584176" cy="1080120"/>
          </a:xfrm>
          <a:prstGeom prst="callout3">
            <a:avLst>
              <a:gd name="adj1" fmla="val 18750"/>
              <a:gd name="adj2" fmla="val -8333"/>
              <a:gd name="adj3" fmla="val 18750"/>
              <a:gd name="adj4" fmla="val -16667"/>
              <a:gd name="adj5" fmla="val -16908"/>
              <a:gd name="adj6" fmla="val -17354"/>
              <a:gd name="adj7" fmla="val -24101"/>
              <a:gd name="adj8" fmla="val -11768"/>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8" name="Tekstvak 37"/>
          <p:cNvSpPr txBox="1"/>
          <p:nvPr/>
        </p:nvSpPr>
        <p:spPr>
          <a:xfrm>
            <a:off x="3635896" y="4797152"/>
            <a:ext cx="1296144" cy="923330"/>
          </a:xfrm>
          <a:prstGeom prst="rect">
            <a:avLst/>
          </a:prstGeom>
          <a:noFill/>
        </p:spPr>
        <p:txBody>
          <a:bodyPr wrap="square" rtlCol="0">
            <a:spAutoFit/>
          </a:bodyPr>
          <a:lstStyle/>
          <a:p>
            <a:r>
              <a:rPr lang="nl-NL" dirty="0" smtClean="0"/>
              <a:t>Eerste aanval van </a:t>
            </a:r>
            <a:r>
              <a:rPr lang="nl-NL" b="1" dirty="0" smtClean="0"/>
              <a:t>Satan</a:t>
            </a:r>
            <a:endParaRPr lang="nl-NL" b="1" dirty="0"/>
          </a:p>
        </p:txBody>
      </p:sp>
      <p:cxnSp>
        <p:nvCxnSpPr>
          <p:cNvPr id="39" name="Rechte verbindingslijn 38"/>
          <p:cNvCxnSpPr/>
          <p:nvPr/>
        </p:nvCxnSpPr>
        <p:spPr>
          <a:xfrm>
            <a:off x="3203848" y="4005064"/>
            <a:ext cx="0" cy="14401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1015663"/>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De </a:t>
            </a:r>
            <a:r>
              <a:rPr lang="nl-NL" sz="2400" dirty="0" smtClean="0">
                <a:solidFill>
                  <a:srgbClr val="C00000"/>
                </a:solidFill>
              </a:rPr>
              <a:t>minimale</a:t>
            </a:r>
            <a:r>
              <a:rPr lang="nl-NL" sz="2000" dirty="0" smtClean="0">
                <a:solidFill>
                  <a:srgbClr val="C00000"/>
                </a:solidFill>
              </a:rPr>
              <a:t> tijdsduur van het paradijs is door wetenschappers te bepalen:</a:t>
            </a:r>
          </a:p>
        </p:txBody>
      </p:sp>
      <p:sp>
        <p:nvSpPr>
          <p:cNvPr id="3" name="Rechthoek 2"/>
          <p:cNvSpPr/>
          <p:nvPr/>
        </p:nvSpPr>
        <p:spPr>
          <a:xfrm>
            <a:off x="1043608" y="3789040"/>
            <a:ext cx="810039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Lijntoelichting 3 (geen rand) 3"/>
          <p:cNvSpPr/>
          <p:nvPr/>
        </p:nvSpPr>
        <p:spPr>
          <a:xfrm>
            <a:off x="971600" y="1700808"/>
            <a:ext cx="1440160" cy="1152128"/>
          </a:xfrm>
          <a:prstGeom prst="callout3">
            <a:avLst>
              <a:gd name="adj1" fmla="val 18750"/>
              <a:gd name="adj2" fmla="val -3798"/>
              <a:gd name="adj3" fmla="val 18750"/>
              <a:gd name="adj4" fmla="val -16667"/>
              <a:gd name="adj5" fmla="val 100000"/>
              <a:gd name="adj6" fmla="val -16667"/>
              <a:gd name="adj7" fmla="val 154027"/>
              <a:gd name="adj8" fmla="val -1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a:off x="1043608" y="1844824"/>
            <a:ext cx="1296144" cy="923330"/>
          </a:xfrm>
          <a:prstGeom prst="rect">
            <a:avLst/>
          </a:prstGeom>
          <a:noFill/>
        </p:spPr>
        <p:txBody>
          <a:bodyPr wrap="square" rtlCol="0">
            <a:spAutoFit/>
          </a:bodyPr>
          <a:lstStyle/>
          <a:p>
            <a:r>
              <a:rPr lang="nl-NL" b="1" dirty="0" smtClean="0"/>
              <a:t>Schepping </a:t>
            </a:r>
            <a:r>
              <a:rPr lang="nl-NL" dirty="0" smtClean="0"/>
              <a:t>in </a:t>
            </a:r>
            <a:r>
              <a:rPr lang="nl-NL" b="1" dirty="0" smtClean="0"/>
              <a:t>zes </a:t>
            </a:r>
            <a:r>
              <a:rPr lang="nl-NL" dirty="0" smtClean="0"/>
              <a:t>dagen</a:t>
            </a:r>
            <a:endParaRPr lang="nl-NL" dirty="0"/>
          </a:p>
        </p:txBody>
      </p:sp>
      <p:sp>
        <p:nvSpPr>
          <p:cNvPr id="9" name="Lijntoelichting 3 (geen rand) 8"/>
          <p:cNvSpPr/>
          <p:nvPr/>
        </p:nvSpPr>
        <p:spPr>
          <a:xfrm>
            <a:off x="2987824" y="2060848"/>
            <a:ext cx="1512168" cy="1080120"/>
          </a:xfrm>
          <a:prstGeom prst="callout3">
            <a:avLst>
              <a:gd name="adj1" fmla="val 18750"/>
              <a:gd name="adj2" fmla="val -8333"/>
              <a:gd name="adj3" fmla="val 18750"/>
              <a:gd name="adj4" fmla="val -16667"/>
              <a:gd name="adj5" fmla="val 100000"/>
              <a:gd name="adj6" fmla="val -16667"/>
              <a:gd name="adj7" fmla="val 122034"/>
              <a:gd name="adj8" fmla="val -54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Lijntoelichting 3 (geen rand) 9"/>
          <p:cNvSpPr/>
          <p:nvPr/>
        </p:nvSpPr>
        <p:spPr>
          <a:xfrm>
            <a:off x="5508104" y="2420888"/>
            <a:ext cx="1440160" cy="1008112"/>
          </a:xfrm>
          <a:prstGeom prst="callout3">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059832" y="2276872"/>
            <a:ext cx="1368152" cy="646331"/>
          </a:xfrm>
          <a:prstGeom prst="rect">
            <a:avLst/>
          </a:prstGeom>
          <a:noFill/>
        </p:spPr>
        <p:txBody>
          <a:bodyPr wrap="square" rtlCol="0">
            <a:spAutoFit/>
          </a:bodyPr>
          <a:lstStyle/>
          <a:p>
            <a:r>
              <a:rPr lang="nl-NL" b="1" dirty="0" smtClean="0"/>
              <a:t>Oudste</a:t>
            </a:r>
          </a:p>
          <a:p>
            <a:r>
              <a:rPr lang="nl-NL" b="1" dirty="0" smtClean="0"/>
              <a:t>fossiel</a:t>
            </a:r>
            <a:endParaRPr lang="nl-NL" dirty="0"/>
          </a:p>
        </p:txBody>
      </p:sp>
      <p:sp>
        <p:nvSpPr>
          <p:cNvPr id="12" name="Tekstvak 11"/>
          <p:cNvSpPr txBox="1"/>
          <p:nvPr/>
        </p:nvSpPr>
        <p:spPr>
          <a:xfrm>
            <a:off x="5724128" y="2708920"/>
            <a:ext cx="1080120" cy="369332"/>
          </a:xfrm>
          <a:prstGeom prst="rect">
            <a:avLst/>
          </a:prstGeom>
          <a:noFill/>
        </p:spPr>
        <p:txBody>
          <a:bodyPr wrap="square" rtlCol="0">
            <a:spAutoFit/>
          </a:bodyPr>
          <a:lstStyle/>
          <a:p>
            <a:r>
              <a:rPr lang="nl-NL" b="1" dirty="0" smtClean="0"/>
              <a:t>Zondeval</a:t>
            </a:r>
            <a:endParaRPr lang="nl-NL" b="1" dirty="0"/>
          </a:p>
        </p:txBody>
      </p:sp>
      <p:cxnSp>
        <p:nvCxnSpPr>
          <p:cNvPr id="14" name="Rechte verbindingslijn 13"/>
          <p:cNvCxnSpPr/>
          <p:nvPr/>
        </p:nvCxnSpPr>
        <p:spPr>
          <a:xfrm>
            <a:off x="1043608" y="3573016"/>
            <a:ext cx="0" cy="3600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2987824" y="3573016"/>
            <a:ext cx="0" cy="14401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echte verbindingslijn 16"/>
          <p:cNvCxnSpPr/>
          <p:nvPr/>
        </p:nvCxnSpPr>
        <p:spPr>
          <a:xfrm>
            <a:off x="5508104" y="3573016"/>
            <a:ext cx="0" cy="3600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echte verbindingslijn 21"/>
          <p:cNvCxnSpPr/>
          <p:nvPr/>
        </p:nvCxnSpPr>
        <p:spPr>
          <a:xfrm>
            <a:off x="1403648" y="3501008"/>
            <a:ext cx="36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p:nvCxnSpPr>
        <p:spPr>
          <a:xfrm>
            <a:off x="140364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a:off x="500404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flipV="1">
            <a:off x="2987824" y="3429000"/>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echte verbindingslijn 29"/>
          <p:cNvCxnSpPr/>
          <p:nvPr/>
        </p:nvCxnSpPr>
        <p:spPr>
          <a:xfrm>
            <a:off x="3059832" y="4293096"/>
            <a:ext cx="24482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flipV="1">
            <a:off x="3059832"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flipV="1">
            <a:off x="5508104"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3347864" y="4293096"/>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37" name="Lijntoelichting 3 (geen rand) 36"/>
          <p:cNvSpPr/>
          <p:nvPr/>
        </p:nvSpPr>
        <p:spPr>
          <a:xfrm>
            <a:off x="3563888" y="4725144"/>
            <a:ext cx="2232248" cy="792088"/>
          </a:xfrm>
          <a:prstGeom prst="callout3">
            <a:avLst>
              <a:gd name="adj1" fmla="val 18750"/>
              <a:gd name="adj2" fmla="val -8333"/>
              <a:gd name="adj3" fmla="val 18750"/>
              <a:gd name="adj4" fmla="val -16667"/>
              <a:gd name="adj5" fmla="val -16908"/>
              <a:gd name="adj6" fmla="val -17354"/>
              <a:gd name="adj7" fmla="val -24101"/>
              <a:gd name="adj8" fmla="val -1176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8" name="Tekstvak 37"/>
          <p:cNvSpPr txBox="1"/>
          <p:nvPr/>
        </p:nvSpPr>
        <p:spPr>
          <a:xfrm>
            <a:off x="3635896" y="4797152"/>
            <a:ext cx="2016224" cy="646331"/>
          </a:xfrm>
          <a:prstGeom prst="rect">
            <a:avLst/>
          </a:prstGeom>
          <a:noFill/>
        </p:spPr>
        <p:txBody>
          <a:bodyPr wrap="square" rtlCol="0">
            <a:spAutoFit/>
          </a:bodyPr>
          <a:lstStyle/>
          <a:p>
            <a:r>
              <a:rPr lang="nl-NL" b="1" dirty="0" smtClean="0"/>
              <a:t>Minimale</a:t>
            </a:r>
            <a:r>
              <a:rPr lang="nl-NL" dirty="0" smtClean="0"/>
              <a:t> tijdsduur van het paradijs</a:t>
            </a:r>
            <a:endParaRPr lang="nl-NL"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954107"/>
          </a:xfrm>
          <a:prstGeom prst="rect">
            <a:avLst/>
          </a:prstGeom>
          <a:noFill/>
        </p:spPr>
        <p:txBody>
          <a:bodyPr wrap="square" rtlCol="0">
            <a:spAutoFit/>
          </a:bodyPr>
          <a:lstStyle/>
          <a:p>
            <a:pPr algn="ctr"/>
            <a:endParaRPr lang="nl-NL" dirty="0" smtClean="0">
              <a:solidFill>
                <a:schemeClr val="bg1">
                  <a:lumMod val="65000"/>
                </a:schemeClr>
              </a:solidFill>
            </a:endParaRPr>
          </a:p>
          <a:p>
            <a:endParaRPr lang="nl-NL" dirty="0" smtClean="0"/>
          </a:p>
          <a:p>
            <a:r>
              <a:rPr lang="nl-NL" sz="2000" dirty="0" smtClean="0">
                <a:solidFill>
                  <a:srgbClr val="C00000"/>
                </a:solidFill>
              </a:rPr>
              <a:t>Indicatie van Satans aanwezigheid al ver voor de zondeval:</a:t>
            </a:r>
          </a:p>
        </p:txBody>
      </p:sp>
      <p:sp>
        <p:nvSpPr>
          <p:cNvPr id="3" name="Rechthoek 2"/>
          <p:cNvSpPr/>
          <p:nvPr/>
        </p:nvSpPr>
        <p:spPr>
          <a:xfrm>
            <a:off x="1043608" y="3789040"/>
            <a:ext cx="810039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Lijntoelichting 3 (geen rand) 3"/>
          <p:cNvSpPr/>
          <p:nvPr/>
        </p:nvSpPr>
        <p:spPr>
          <a:xfrm>
            <a:off x="971600" y="1700808"/>
            <a:ext cx="1440160" cy="1152128"/>
          </a:xfrm>
          <a:prstGeom prst="callout3">
            <a:avLst>
              <a:gd name="adj1" fmla="val 18750"/>
              <a:gd name="adj2" fmla="val -3798"/>
              <a:gd name="adj3" fmla="val 18750"/>
              <a:gd name="adj4" fmla="val -16667"/>
              <a:gd name="adj5" fmla="val 100000"/>
              <a:gd name="adj6" fmla="val -16667"/>
              <a:gd name="adj7" fmla="val 154027"/>
              <a:gd name="adj8" fmla="val -1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a:off x="1043608" y="1844824"/>
            <a:ext cx="1296144" cy="923330"/>
          </a:xfrm>
          <a:prstGeom prst="rect">
            <a:avLst/>
          </a:prstGeom>
          <a:noFill/>
        </p:spPr>
        <p:txBody>
          <a:bodyPr wrap="square" rtlCol="0">
            <a:spAutoFit/>
          </a:bodyPr>
          <a:lstStyle/>
          <a:p>
            <a:r>
              <a:rPr lang="nl-NL" b="1" dirty="0" smtClean="0"/>
              <a:t>Schepping </a:t>
            </a:r>
            <a:r>
              <a:rPr lang="nl-NL" dirty="0" smtClean="0"/>
              <a:t>in </a:t>
            </a:r>
            <a:r>
              <a:rPr lang="nl-NL" b="1" dirty="0" smtClean="0"/>
              <a:t>zes </a:t>
            </a:r>
            <a:r>
              <a:rPr lang="nl-NL" dirty="0" smtClean="0"/>
              <a:t>dagen</a:t>
            </a:r>
            <a:endParaRPr lang="nl-NL" dirty="0"/>
          </a:p>
        </p:txBody>
      </p:sp>
      <p:sp>
        <p:nvSpPr>
          <p:cNvPr id="9" name="Lijntoelichting 3 (geen rand) 8"/>
          <p:cNvSpPr/>
          <p:nvPr/>
        </p:nvSpPr>
        <p:spPr>
          <a:xfrm>
            <a:off x="2987824" y="2060848"/>
            <a:ext cx="1728192" cy="1080120"/>
          </a:xfrm>
          <a:prstGeom prst="callout3">
            <a:avLst>
              <a:gd name="adj1" fmla="val 18750"/>
              <a:gd name="adj2" fmla="val -8333"/>
              <a:gd name="adj3" fmla="val 18750"/>
              <a:gd name="adj4" fmla="val -16667"/>
              <a:gd name="adj5" fmla="val 100000"/>
              <a:gd name="adj6" fmla="val -16667"/>
              <a:gd name="adj7" fmla="val 122034"/>
              <a:gd name="adj8" fmla="val -54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Lijntoelichting 3 (geen rand) 9"/>
          <p:cNvSpPr/>
          <p:nvPr/>
        </p:nvSpPr>
        <p:spPr>
          <a:xfrm>
            <a:off x="5508104" y="2420888"/>
            <a:ext cx="1440160" cy="1008112"/>
          </a:xfrm>
          <a:prstGeom prst="callout3">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059832" y="2204864"/>
            <a:ext cx="1584176" cy="923330"/>
          </a:xfrm>
          <a:prstGeom prst="rect">
            <a:avLst/>
          </a:prstGeom>
          <a:noFill/>
        </p:spPr>
        <p:txBody>
          <a:bodyPr wrap="square" rtlCol="0">
            <a:spAutoFit/>
          </a:bodyPr>
          <a:lstStyle/>
          <a:p>
            <a:r>
              <a:rPr lang="nl-NL" b="1" dirty="0" smtClean="0"/>
              <a:t>Oudste fossiel</a:t>
            </a:r>
          </a:p>
          <a:p>
            <a:r>
              <a:rPr lang="nl-NL" b="1" dirty="0" smtClean="0"/>
              <a:t>met </a:t>
            </a:r>
            <a:r>
              <a:rPr lang="nl-NL" b="1" dirty="0" err="1" smtClean="0"/>
              <a:t>kanker-gezwellen</a:t>
            </a:r>
            <a:endParaRPr lang="nl-NL" b="1" dirty="0"/>
          </a:p>
        </p:txBody>
      </p:sp>
      <p:sp>
        <p:nvSpPr>
          <p:cNvPr id="12" name="Tekstvak 11"/>
          <p:cNvSpPr txBox="1"/>
          <p:nvPr/>
        </p:nvSpPr>
        <p:spPr>
          <a:xfrm>
            <a:off x="5724128" y="2708920"/>
            <a:ext cx="1080120" cy="369332"/>
          </a:xfrm>
          <a:prstGeom prst="rect">
            <a:avLst/>
          </a:prstGeom>
          <a:noFill/>
        </p:spPr>
        <p:txBody>
          <a:bodyPr wrap="square" rtlCol="0">
            <a:spAutoFit/>
          </a:bodyPr>
          <a:lstStyle/>
          <a:p>
            <a:r>
              <a:rPr lang="nl-NL" b="1" dirty="0" smtClean="0"/>
              <a:t>Zondeval</a:t>
            </a:r>
            <a:endParaRPr lang="nl-NL" b="1" dirty="0"/>
          </a:p>
        </p:txBody>
      </p:sp>
      <p:cxnSp>
        <p:nvCxnSpPr>
          <p:cNvPr id="14" name="Rechte verbindingslijn 13"/>
          <p:cNvCxnSpPr/>
          <p:nvPr/>
        </p:nvCxnSpPr>
        <p:spPr>
          <a:xfrm>
            <a:off x="1043608" y="3573016"/>
            <a:ext cx="0" cy="3600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2987824" y="3573016"/>
            <a:ext cx="0" cy="14401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echte verbindingslijn 16"/>
          <p:cNvCxnSpPr/>
          <p:nvPr/>
        </p:nvCxnSpPr>
        <p:spPr>
          <a:xfrm>
            <a:off x="5508104" y="3573016"/>
            <a:ext cx="0" cy="3600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echte verbindingslijn 21"/>
          <p:cNvCxnSpPr/>
          <p:nvPr/>
        </p:nvCxnSpPr>
        <p:spPr>
          <a:xfrm>
            <a:off x="1403648" y="3501008"/>
            <a:ext cx="36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p:nvCxnSpPr>
        <p:spPr>
          <a:xfrm>
            <a:off x="140364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a:off x="500404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flipV="1">
            <a:off x="2987824" y="3429000"/>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echte verbindingslijn 29"/>
          <p:cNvCxnSpPr/>
          <p:nvPr/>
        </p:nvCxnSpPr>
        <p:spPr>
          <a:xfrm>
            <a:off x="3059832" y="4293096"/>
            <a:ext cx="24482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flipV="1">
            <a:off x="3059832"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flipV="1">
            <a:off x="5508104" y="414908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3347864" y="4293096"/>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37" name="Lijntoelichting 3 (geen rand) 36"/>
          <p:cNvSpPr/>
          <p:nvPr/>
        </p:nvSpPr>
        <p:spPr>
          <a:xfrm>
            <a:off x="3563888" y="4725144"/>
            <a:ext cx="2232248" cy="1080120"/>
          </a:xfrm>
          <a:prstGeom prst="callout3">
            <a:avLst>
              <a:gd name="adj1" fmla="val 18750"/>
              <a:gd name="adj2" fmla="val -8333"/>
              <a:gd name="adj3" fmla="val 18750"/>
              <a:gd name="adj4" fmla="val -16667"/>
              <a:gd name="adj5" fmla="val -16908"/>
              <a:gd name="adj6" fmla="val -17354"/>
              <a:gd name="adj7" fmla="val -24101"/>
              <a:gd name="adj8" fmla="val -1176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8" name="Tekstvak 37"/>
          <p:cNvSpPr txBox="1"/>
          <p:nvPr/>
        </p:nvSpPr>
        <p:spPr>
          <a:xfrm>
            <a:off x="3635896" y="4797152"/>
            <a:ext cx="2088232" cy="923330"/>
          </a:xfrm>
          <a:prstGeom prst="rect">
            <a:avLst/>
          </a:prstGeom>
          <a:noFill/>
        </p:spPr>
        <p:txBody>
          <a:bodyPr wrap="square" rtlCol="0">
            <a:spAutoFit/>
          </a:bodyPr>
          <a:lstStyle/>
          <a:p>
            <a:r>
              <a:rPr lang="nl-NL" b="1" dirty="0" smtClean="0"/>
              <a:t>Satan laat van zich spreken in de eerste ziektes</a:t>
            </a:r>
            <a:endParaRPr lang="nl-NL"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640960" cy="5970865"/>
          </a:xfrm>
          <a:prstGeom prst="rect">
            <a:avLst/>
          </a:prstGeom>
          <a:noFill/>
        </p:spPr>
        <p:txBody>
          <a:bodyPr wrap="square" rtlCol="0">
            <a:spAutoFit/>
          </a:bodyPr>
          <a:lstStyle/>
          <a:p>
            <a:pPr algn="ctr"/>
            <a:endParaRPr lang="nl-NL" sz="2400" dirty="0" smtClean="0">
              <a:solidFill>
                <a:schemeClr val="bg1">
                  <a:lumMod val="65000"/>
                </a:schemeClr>
              </a:solidFill>
            </a:endParaRPr>
          </a:p>
          <a:p>
            <a:pPr algn="ctr"/>
            <a:endParaRPr lang="nl-NL" dirty="0" smtClean="0"/>
          </a:p>
          <a:p>
            <a:r>
              <a:rPr lang="nl-NL" sz="2000" dirty="0" smtClean="0"/>
              <a:t>God schiep een enorm grote diversiteit.</a:t>
            </a:r>
          </a:p>
          <a:p>
            <a:r>
              <a:rPr lang="nl-NL" sz="2000" dirty="0" smtClean="0"/>
              <a:t>Ook binnen de ingedeelde 4 klimaatzones treffen we veel variaties aan:</a:t>
            </a:r>
          </a:p>
          <a:p>
            <a:pPr>
              <a:buFont typeface="Wingdings" pitchFamily="2" charset="2"/>
              <a:buChar char="§"/>
            </a:pPr>
            <a:r>
              <a:rPr lang="nl-NL" sz="2000" dirty="0" smtClean="0"/>
              <a:t>  toendra</a:t>
            </a:r>
          </a:p>
          <a:p>
            <a:pPr>
              <a:buFont typeface="Wingdings" pitchFamily="2" charset="2"/>
              <a:buChar char="§"/>
            </a:pPr>
            <a:r>
              <a:rPr lang="nl-NL" sz="2000" dirty="0" smtClean="0"/>
              <a:t>  taiga (zone van naaldbossen tussen de 50 en 55</a:t>
            </a:r>
            <a:r>
              <a:rPr lang="nl-NL" sz="2000" b="1" dirty="0" smtClean="0"/>
              <a:t>°</a:t>
            </a:r>
            <a:r>
              <a:rPr lang="nl-NL" sz="2000" dirty="0" smtClean="0"/>
              <a:t> NB.)</a:t>
            </a:r>
          </a:p>
          <a:p>
            <a:pPr>
              <a:buFont typeface="Wingdings" pitchFamily="2" charset="2"/>
              <a:buChar char="§"/>
            </a:pPr>
            <a:r>
              <a:rPr lang="nl-NL" sz="2000" dirty="0" smtClean="0"/>
              <a:t>  moesson (klimaat dat bepaald wordt door overheersende luchtsoorten)</a:t>
            </a:r>
          </a:p>
          <a:p>
            <a:pPr>
              <a:buFont typeface="Wingdings" pitchFamily="2" charset="2"/>
              <a:buChar char="§"/>
            </a:pPr>
            <a:r>
              <a:rPr lang="nl-NL" sz="2000" dirty="0" smtClean="0"/>
              <a:t>  prairie</a:t>
            </a:r>
          </a:p>
          <a:p>
            <a:pPr>
              <a:buFont typeface="Wingdings" pitchFamily="2" charset="2"/>
              <a:buChar char="§"/>
            </a:pPr>
            <a:r>
              <a:rPr lang="nl-NL" sz="2000" dirty="0" smtClean="0"/>
              <a:t>  steppe</a:t>
            </a:r>
          </a:p>
          <a:p>
            <a:pPr>
              <a:buFont typeface="Wingdings" pitchFamily="2" charset="2"/>
              <a:buChar char="§"/>
            </a:pPr>
            <a:r>
              <a:rPr lang="nl-NL" sz="2000" dirty="0" smtClean="0"/>
              <a:t>  tropisch regenwoud</a:t>
            </a:r>
          </a:p>
          <a:p>
            <a:pPr>
              <a:buFont typeface="Wingdings" pitchFamily="2" charset="2"/>
              <a:buChar char="§"/>
            </a:pPr>
            <a:r>
              <a:rPr lang="nl-NL" sz="2000" dirty="0" smtClean="0"/>
              <a:t>  woestijn</a:t>
            </a:r>
          </a:p>
          <a:p>
            <a:pPr>
              <a:buFont typeface="Wingdings" pitchFamily="2" charset="2"/>
              <a:buChar char="§"/>
            </a:pPr>
            <a:endParaRPr lang="nl-NL" sz="2000" dirty="0" smtClean="0"/>
          </a:p>
          <a:p>
            <a:r>
              <a:rPr lang="nl-NL" sz="2000" dirty="0" smtClean="0"/>
              <a:t>Ik denk niet dat het paradijs zo groot is geweest, dat alle klimaatzones in het paradijs voorkwamen.</a:t>
            </a:r>
          </a:p>
          <a:p>
            <a:endParaRPr lang="nl-NL" sz="2000" dirty="0" smtClean="0"/>
          </a:p>
          <a:p>
            <a:r>
              <a:rPr lang="nl-NL" sz="2000" dirty="0" smtClean="0"/>
              <a:t>Zo veronderstel ik, dat de mens een hele rondreis buiten het paradijs heeft gemaakt om aan alle dieren een naam te geven.</a:t>
            </a:r>
            <a:br>
              <a:rPr lang="nl-NL" sz="2000" dirty="0" smtClean="0"/>
            </a:br>
            <a:r>
              <a:rPr lang="nl-NL" sz="2000" dirty="0" smtClean="0"/>
              <a:t>Tijdens deze rondreis bracht God alle dieren bij de mens.</a:t>
            </a:r>
            <a:br>
              <a:rPr lang="nl-NL" sz="2000" dirty="0" smtClean="0"/>
            </a:br>
            <a:r>
              <a:rPr lang="nl-NL" sz="2000" dirty="0" smtClean="0"/>
              <a:t>De mens hoefde de dieren niet op te sporen.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5970865"/>
          </a:xfrm>
          <a:prstGeom prst="rect">
            <a:avLst/>
          </a:prstGeom>
          <a:noFill/>
        </p:spPr>
        <p:txBody>
          <a:bodyPr wrap="square" rtlCol="0">
            <a:spAutoFit/>
          </a:bodyPr>
          <a:lstStyle/>
          <a:p>
            <a:pPr algn="ctr"/>
            <a:r>
              <a:rPr lang="nl-NL" sz="2400" dirty="0" smtClean="0">
                <a:solidFill>
                  <a:schemeClr val="bg1">
                    <a:lumMod val="65000"/>
                  </a:schemeClr>
                </a:solidFill>
              </a:rPr>
              <a:t>De eerste vier dagen van de schepping</a:t>
            </a:r>
          </a:p>
          <a:p>
            <a:endParaRPr lang="nl-NL" sz="2000" dirty="0" smtClean="0"/>
          </a:p>
          <a:p>
            <a:r>
              <a:rPr lang="nl-NL" sz="2000" dirty="0" smtClean="0"/>
              <a:t>Over de </a:t>
            </a:r>
            <a:r>
              <a:rPr lang="nl-NL" sz="2000" b="1" dirty="0" smtClean="0"/>
              <a:t>eerste</a:t>
            </a:r>
            <a:r>
              <a:rPr lang="nl-NL" sz="2000" dirty="0" smtClean="0"/>
              <a:t> scheppingsdag lezen we het volgende:</a:t>
            </a:r>
          </a:p>
          <a:p>
            <a:endParaRPr lang="nl-NL" sz="2000" dirty="0" smtClean="0"/>
          </a:p>
          <a:p>
            <a:r>
              <a:rPr lang="nl-NL" sz="2000" dirty="0" smtClean="0">
                <a:solidFill>
                  <a:srgbClr val="00B0F0"/>
                </a:solidFill>
              </a:rPr>
              <a:t>God zei: ‘Er moet licht komen’, en er was licht. God zag dat het licht goed was en Hij scheidde het licht van de duisternis, het licht noemde Hij dag, de duisternis noemde Hij nacht.</a:t>
            </a:r>
          </a:p>
          <a:p>
            <a:endParaRPr lang="nl-NL" sz="2000" dirty="0" smtClean="0"/>
          </a:p>
          <a:p>
            <a:r>
              <a:rPr lang="nl-NL" sz="2000" dirty="0" smtClean="0"/>
              <a:t>Wetenschappers veronderstellen één oerknal, omdat het heelal op dit moment uitdijt.</a:t>
            </a:r>
          </a:p>
          <a:p>
            <a:r>
              <a:rPr lang="nl-NL" sz="2000" dirty="0" smtClean="0"/>
              <a:t>Ik veronderstel net zoveel oerknallen dan er sterrenstelsels zijn.</a:t>
            </a:r>
          </a:p>
          <a:p>
            <a:r>
              <a:rPr lang="nl-NL" sz="2000" dirty="0" smtClean="0"/>
              <a:t>Wetenschappers hebben miljarden sterrenstelsels waargenomen.</a:t>
            </a:r>
          </a:p>
          <a:p>
            <a:r>
              <a:rPr lang="nl-NL" sz="2000" dirty="0" smtClean="0"/>
              <a:t>Ik ga dan ook uit van miljarden oerknallen, die op de eerste dag een gedeelte van het heelal in licht hebben gezet. Het andere gedeelte, waar het licht nog niet kwam, bleef duister.</a:t>
            </a:r>
          </a:p>
          <a:p>
            <a:endParaRPr lang="nl-NL" sz="2000" dirty="0" smtClean="0"/>
          </a:p>
          <a:p>
            <a:r>
              <a:rPr lang="nl-NL" sz="2000" dirty="0" smtClean="0"/>
              <a:t>Aan het licht koppelde God de naam </a:t>
            </a:r>
            <a:r>
              <a:rPr lang="nl-NL" sz="2000" b="1" dirty="0" smtClean="0"/>
              <a:t>dag</a:t>
            </a:r>
            <a:r>
              <a:rPr lang="nl-NL" sz="2000" dirty="0" smtClean="0"/>
              <a:t>, aan het donker de naam </a:t>
            </a:r>
            <a:r>
              <a:rPr lang="nl-NL" sz="2000" b="1" dirty="0" smtClean="0"/>
              <a:t>nacht</a:t>
            </a:r>
            <a:r>
              <a:rPr lang="nl-NL" sz="2000" dirty="0" smtClean="0"/>
              <a:t>.</a:t>
            </a:r>
          </a:p>
          <a:p>
            <a:endParaRPr lang="nl-NL" sz="2000" dirty="0" smtClean="0"/>
          </a:p>
          <a:p>
            <a:endParaRPr lang="nl-N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569386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Toelichting:</a:t>
            </a:r>
          </a:p>
          <a:p>
            <a:endParaRPr lang="nl-NL" sz="2000" dirty="0" smtClean="0"/>
          </a:p>
          <a:p>
            <a:r>
              <a:rPr lang="nl-NL" sz="2000" dirty="0" smtClean="0"/>
              <a:t>Als we van de zesde dag terugkijken naar de eerste scheppingsdag dan zien we dat bij toenemende complexiteit het aantal afneemt.</a:t>
            </a:r>
          </a:p>
          <a:p>
            <a:r>
              <a:rPr lang="nl-NL" sz="2000" dirty="0" smtClean="0"/>
              <a:t>God schiep slechts één mens.</a:t>
            </a:r>
          </a:p>
          <a:p>
            <a:r>
              <a:rPr lang="nl-NL" sz="2000" dirty="0" smtClean="0"/>
              <a:t>God schiep één of meerdere paren van elke diersoort.</a:t>
            </a:r>
          </a:p>
          <a:p>
            <a:r>
              <a:rPr lang="nl-NL" sz="2000" dirty="0" smtClean="0"/>
              <a:t>God schiep schollen vissen en vluchten vogels.</a:t>
            </a:r>
          </a:p>
          <a:p>
            <a:r>
              <a:rPr lang="nl-NL" sz="2000" dirty="0" smtClean="0"/>
              <a:t>God schiep een woud aan bomen en bedekte de aarde met miljarden grassen, mossen.</a:t>
            </a:r>
          </a:p>
          <a:p>
            <a:endParaRPr lang="nl-NL" sz="2000" dirty="0" smtClean="0"/>
          </a:p>
          <a:p>
            <a:r>
              <a:rPr lang="nl-NL" sz="2000" dirty="0" smtClean="0"/>
              <a:t>Ik zie hierin een bepaalde structuur.</a:t>
            </a:r>
          </a:p>
          <a:p>
            <a:r>
              <a:rPr lang="nl-NL" sz="2000" dirty="0" smtClean="0"/>
              <a:t>God begint met grote aantallen, en eindigt met die ene kroon op de schepping.</a:t>
            </a:r>
          </a:p>
          <a:p>
            <a:endParaRPr lang="nl-NL" sz="2000" dirty="0" smtClean="0"/>
          </a:p>
          <a:p>
            <a:r>
              <a:rPr lang="nl-NL" sz="2000" dirty="0" smtClean="0"/>
              <a:t>Vandaar dat ik denk, dat God begon met miljarden oerknallen.</a:t>
            </a:r>
            <a:br>
              <a:rPr lang="nl-NL" sz="2000" dirty="0" smtClean="0"/>
            </a:br>
            <a:r>
              <a:rPr lang="nl-NL" sz="2000" dirty="0" smtClean="0"/>
              <a:t>Het uitdijen van het heelal is </a:t>
            </a:r>
            <a:r>
              <a:rPr lang="nl-NL" sz="2000" b="1" dirty="0" smtClean="0"/>
              <a:t>later</a:t>
            </a:r>
            <a:r>
              <a:rPr lang="nl-NL" sz="2000" dirty="0" smtClean="0"/>
              <a:t> ingezet.</a:t>
            </a:r>
          </a:p>
          <a:p>
            <a:r>
              <a:rPr lang="nl-NL" sz="2000" dirty="0" smtClean="0"/>
              <a:t>Ik veronderstel bij de zondeval of tijdens de zondvloed.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630942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Over de </a:t>
            </a:r>
            <a:r>
              <a:rPr lang="nl-NL" sz="2000" b="1" dirty="0" smtClean="0"/>
              <a:t>tweede</a:t>
            </a:r>
            <a:r>
              <a:rPr lang="nl-NL" sz="2000" dirty="0" smtClean="0"/>
              <a:t> scheppingsdag lezen we het volgende:</a:t>
            </a:r>
          </a:p>
          <a:p>
            <a:endParaRPr lang="nl-NL" sz="2000" dirty="0" smtClean="0"/>
          </a:p>
          <a:p>
            <a:r>
              <a:rPr lang="nl-NL" sz="2000" dirty="0" smtClean="0">
                <a:solidFill>
                  <a:srgbClr val="00B0F0"/>
                </a:solidFill>
              </a:rPr>
              <a:t>God zei: ‘Er moet midden in het water een gewelf komen dat de watermassa’s van elkaar scheidt.’ En zo gebeurde het. God maakte het gewelf van het water erboven. Hij noemde het gewelf hemel.</a:t>
            </a:r>
          </a:p>
          <a:p>
            <a:endParaRPr lang="nl-NL" sz="2000" dirty="0" smtClean="0"/>
          </a:p>
          <a:p>
            <a:r>
              <a:rPr lang="nl-NL" sz="2000" dirty="0" smtClean="0"/>
              <a:t>God concentreert zich al direct op de tweede dag op de aarde.</a:t>
            </a:r>
          </a:p>
          <a:p>
            <a:r>
              <a:rPr lang="nl-NL" sz="2000" dirty="0" smtClean="0"/>
              <a:t>Tijdens de oerknallen zijn er miljarden hemellichamen ontstaan.</a:t>
            </a:r>
          </a:p>
          <a:p>
            <a:r>
              <a:rPr lang="nl-NL" sz="2000" dirty="0" smtClean="0"/>
              <a:t>Met één ervan, met de aarde, gaat God direct aan het werk.</a:t>
            </a:r>
            <a:br>
              <a:rPr lang="nl-NL" sz="2000" dirty="0" smtClean="0"/>
            </a:br>
            <a:r>
              <a:rPr lang="nl-NL" sz="2000" dirty="0" smtClean="0"/>
              <a:t>Het is een hemellichaam, dat aan de oppervlakte uit water bestaat.</a:t>
            </a:r>
          </a:p>
          <a:p>
            <a:endParaRPr lang="nl-NL" sz="2000" dirty="0" smtClean="0"/>
          </a:p>
          <a:p>
            <a:r>
              <a:rPr lang="nl-NL" sz="2000" dirty="0" smtClean="0"/>
              <a:t>Als eerste maakt God een atmosfeer.</a:t>
            </a:r>
          </a:p>
          <a:p>
            <a:r>
              <a:rPr lang="nl-NL" sz="2000" dirty="0" smtClean="0"/>
              <a:t>Een dampkring, die een gedeelte van het water in zich opneemt.</a:t>
            </a:r>
          </a:p>
          <a:p>
            <a:endParaRPr lang="nl-NL" sz="2000" dirty="0" smtClean="0"/>
          </a:p>
          <a:p>
            <a:r>
              <a:rPr lang="nl-NL" sz="2000" dirty="0" smtClean="0"/>
              <a:t>Die dampkring staat boven ons mensen. Kijkend omhoog, kijken we in de richting van God die hoger is dan wij. We kijken dan, met name ‘s nachts, een verbazingwekkende grote ruimte in. God noemde dat gewelf </a:t>
            </a:r>
            <a:r>
              <a:rPr lang="nl-NL" sz="2000" b="1" dirty="0" smtClean="0"/>
              <a:t>hemel</a:t>
            </a:r>
            <a:r>
              <a:rPr lang="nl-NL" sz="2000" dirty="0" smtClean="0"/>
              <a:t>.</a:t>
            </a:r>
          </a:p>
          <a:p>
            <a:endParaRPr lang="nl-NL" sz="20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538609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Over de </a:t>
            </a:r>
            <a:r>
              <a:rPr lang="nl-NL" sz="2000" b="1" dirty="0" smtClean="0"/>
              <a:t>derde</a:t>
            </a:r>
            <a:r>
              <a:rPr lang="nl-NL" sz="2000" dirty="0" smtClean="0"/>
              <a:t> scheppingsdag lezen we het volgende:</a:t>
            </a:r>
          </a:p>
          <a:p>
            <a:endParaRPr lang="nl-NL" sz="2000" dirty="0" smtClean="0"/>
          </a:p>
          <a:p>
            <a:r>
              <a:rPr lang="nl-NL" sz="2000" dirty="0" smtClean="0">
                <a:solidFill>
                  <a:srgbClr val="00B0F0"/>
                </a:solidFill>
              </a:rPr>
              <a:t>God zei: ‘Het water onder de hemel moet naar één plaats stromen, zodat er droog land verschijnt.’ En zo gebeurde het. Het droge noemde Hij aarde, het samengestroomde water noemde Hij zee.</a:t>
            </a:r>
          </a:p>
          <a:p>
            <a:endParaRPr lang="nl-NL" sz="2000" dirty="0" smtClean="0">
              <a:solidFill>
                <a:srgbClr val="00B0F0"/>
              </a:solidFill>
            </a:endParaRPr>
          </a:p>
          <a:p>
            <a:r>
              <a:rPr lang="nl-NL" sz="2000" dirty="0" smtClean="0"/>
              <a:t>God werkt verder aan het bewoonbaar maken van de aarde.</a:t>
            </a:r>
          </a:p>
          <a:p>
            <a:r>
              <a:rPr lang="nl-NL" sz="2000" dirty="0" smtClean="0"/>
              <a:t>God laat het water naar één plaats stromen, naar één groot bekken.</a:t>
            </a:r>
          </a:p>
          <a:p>
            <a:r>
              <a:rPr lang="nl-NL" sz="2000" dirty="0" smtClean="0"/>
              <a:t>Naar een laaggelegen gebied.</a:t>
            </a:r>
          </a:p>
          <a:p>
            <a:r>
              <a:rPr lang="nl-NL" sz="2000" dirty="0" smtClean="0"/>
              <a:t>God brengt kennelijk niveauverschillen aan in de aardkorst, om zo het droge te scheiden van de zee.</a:t>
            </a:r>
          </a:p>
          <a:p>
            <a:endParaRPr lang="nl-NL" sz="2000" dirty="0" smtClean="0"/>
          </a:p>
          <a:p>
            <a:r>
              <a:rPr lang="nl-NL" sz="2000" dirty="0" smtClean="0"/>
              <a:t>Daarna liet God, ook op de derde dag, jong groen ontkiemen.</a:t>
            </a:r>
          </a:p>
          <a:p>
            <a:r>
              <a:rPr lang="nl-NL" sz="2000" dirty="0" smtClean="0"/>
              <a:t>Hierover hebben we het al eerder gehad.</a:t>
            </a:r>
          </a:p>
          <a:p>
            <a:endParaRPr lang="nl-NL" sz="2000" dirty="0" smtClean="0">
              <a:solidFill>
                <a:srgbClr val="00B0F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538609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Over de </a:t>
            </a:r>
            <a:r>
              <a:rPr lang="nl-NL" sz="2000" b="1" dirty="0" smtClean="0"/>
              <a:t>vierde</a:t>
            </a:r>
            <a:r>
              <a:rPr lang="nl-NL" sz="2000" dirty="0" smtClean="0"/>
              <a:t> scheppingsdag lezen we het volgende:</a:t>
            </a:r>
          </a:p>
          <a:p>
            <a:endParaRPr lang="nl-NL" sz="2000" dirty="0" smtClean="0"/>
          </a:p>
          <a:p>
            <a:r>
              <a:rPr lang="nl-NL" sz="2000" dirty="0" smtClean="0">
                <a:solidFill>
                  <a:srgbClr val="00B0F0"/>
                </a:solidFill>
              </a:rPr>
              <a:t>God zei: ‘Er moeten lichten aan het hemelgewelf komen om de dag te scheiden van de nacht. Ze moeten de seizoenen aangeven en de dagen en de jaren, en ze moeten dienen als lampen aan het hemelgewelf, om licht te geven op de aarde.’ En zo gebeurde het. God maakte twee grote lichten, het grootste om over de dag te heersen, het kleinere om over de nacht te heersen, en ook de sterren. Hij plaatste ze aan het hemelgewelf om licht te geven op de aarde, om te heersen over de dag en de nacht en om het licht te scheiden van de duisternis.</a:t>
            </a:r>
          </a:p>
          <a:p>
            <a:endParaRPr lang="nl-NL" sz="2000" dirty="0" smtClean="0">
              <a:solidFill>
                <a:srgbClr val="00B0F0"/>
              </a:solidFill>
            </a:endParaRPr>
          </a:p>
          <a:p>
            <a:r>
              <a:rPr lang="nl-NL" sz="2000" dirty="0" smtClean="0"/>
              <a:t>Nadat God zich twee dagen heeft beziggehouden met de vormgeving en inrichting van de aarde, gaat God de buitenruimte ordenen.</a:t>
            </a:r>
          </a:p>
          <a:p>
            <a:r>
              <a:rPr lang="nl-NL" sz="2000" dirty="0" smtClean="0"/>
              <a:t>Na die miljarden oerknallen is het nog een grote chaos.</a:t>
            </a:r>
          </a:p>
          <a:p>
            <a:r>
              <a:rPr lang="nl-NL" sz="2000" dirty="0" smtClean="0"/>
              <a:t>Onder werking van de zwaartekracht krijgen alle hemellichamen </a:t>
            </a:r>
            <a:r>
              <a:rPr lang="nl-NL" sz="2000" dirty="0" smtClean="0">
                <a:solidFill>
                  <a:schemeClr val="bg1">
                    <a:lumMod val="65000"/>
                  </a:schemeClr>
                </a:solidFill>
              </a:rPr>
              <a:t>(behalve de aarde; zie de volgende diaserie over de zondvloed)</a:t>
            </a:r>
            <a:r>
              <a:rPr lang="nl-NL" sz="2000" dirty="0" smtClean="0"/>
              <a:t> een bolvorm.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04664"/>
            <a:ext cx="8640960" cy="538609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Over de </a:t>
            </a:r>
            <a:r>
              <a:rPr lang="nl-NL" sz="2000" b="1" dirty="0" smtClean="0"/>
              <a:t>vierde</a:t>
            </a:r>
            <a:r>
              <a:rPr lang="nl-NL" sz="2000" dirty="0" smtClean="0"/>
              <a:t> scheppingsdag (vervolg):</a:t>
            </a:r>
          </a:p>
          <a:p>
            <a:endParaRPr lang="nl-NL" sz="2000" dirty="0" smtClean="0"/>
          </a:p>
          <a:p>
            <a:r>
              <a:rPr lang="nl-NL" sz="2000" dirty="0" smtClean="0"/>
              <a:t>God ordent op de vierde dag alle hemellichamen.</a:t>
            </a:r>
          </a:p>
          <a:p>
            <a:r>
              <a:rPr lang="nl-NL" sz="2000" dirty="0" smtClean="0"/>
              <a:t>Sommige maakt Hij groter, anderen deelt Hij op in meerdere kleinere.</a:t>
            </a:r>
          </a:p>
          <a:p>
            <a:r>
              <a:rPr lang="nl-NL" sz="2000" dirty="0" smtClean="0"/>
              <a:t>Elke ster krijgt zijn eigen baan.</a:t>
            </a:r>
          </a:p>
          <a:p>
            <a:r>
              <a:rPr lang="nl-NL" sz="2000" dirty="0" smtClean="0"/>
              <a:t>Elk sterrenstelsel zijn eigen karakter.</a:t>
            </a:r>
          </a:p>
          <a:p>
            <a:endParaRPr lang="nl-NL" sz="2000" dirty="0" smtClean="0"/>
          </a:p>
          <a:p>
            <a:r>
              <a:rPr lang="nl-NL" sz="2000" dirty="0" smtClean="0"/>
              <a:t>Al die miljarden sterrenstelsels zijn gemaakt om licht te geven op de aarde.</a:t>
            </a:r>
          </a:p>
          <a:p>
            <a:r>
              <a:rPr lang="nl-NL" sz="2000" dirty="0" smtClean="0"/>
              <a:t>Maar ook, om aan mensen Gods grootheid te laten zien.</a:t>
            </a:r>
          </a:p>
          <a:p>
            <a:endParaRPr lang="nl-NL" sz="2000" dirty="0" smtClean="0"/>
          </a:p>
          <a:p>
            <a:r>
              <a:rPr lang="nl-NL" sz="2000" dirty="0" smtClean="0"/>
              <a:t>God zette in één dag de chaos om in de kosmos.</a:t>
            </a:r>
          </a:p>
          <a:p>
            <a:r>
              <a:rPr lang="nl-NL" sz="2000" dirty="0" smtClean="0"/>
              <a:t>Alle sterrenstelsels, alle sterren, alle planeten, alle meteoren ontvingen een stabiele baan.</a:t>
            </a:r>
          </a:p>
          <a:p>
            <a:r>
              <a:rPr lang="nl-NL" sz="2000" dirty="0" smtClean="0"/>
              <a:t>De hele kosmos werd ingericht om eeuwig goed te blijven functioneren.</a:t>
            </a:r>
          </a:p>
          <a:p>
            <a:endParaRPr lang="nl-NL" sz="20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ep 3"/>
          <p:cNvGrpSpPr/>
          <p:nvPr/>
        </p:nvGrpSpPr>
        <p:grpSpPr>
          <a:xfrm>
            <a:off x="221200" y="260648"/>
            <a:ext cx="8743288" cy="6408712"/>
            <a:chOff x="221200" y="260648"/>
            <a:chExt cx="8743288" cy="6408712"/>
          </a:xfrm>
        </p:grpSpPr>
        <p:pic>
          <p:nvPicPr>
            <p:cNvPr id="1027" name="Picture 3" descr="C:\Users\Nico\Pictures\Afbeeldingen paradijsthese\imagesCA3VIHU8.jpg"/>
            <p:cNvPicPr>
              <a:picLocks noChangeAspect="1" noChangeArrowheads="1"/>
            </p:cNvPicPr>
            <p:nvPr/>
          </p:nvPicPr>
          <p:blipFill>
            <a:blip r:embed="rId3" cstate="print"/>
            <a:srcRect/>
            <a:stretch>
              <a:fillRect/>
            </a:stretch>
          </p:blipFill>
          <p:spPr bwMode="auto">
            <a:xfrm>
              <a:off x="221200" y="260648"/>
              <a:ext cx="8743288" cy="6408712"/>
            </a:xfrm>
            <a:prstGeom prst="rect">
              <a:avLst/>
            </a:prstGeom>
            <a:noFill/>
          </p:spPr>
        </p:pic>
        <p:sp>
          <p:nvSpPr>
            <p:cNvPr id="2" name="Tekstvak 1"/>
            <p:cNvSpPr txBox="1"/>
            <p:nvPr/>
          </p:nvSpPr>
          <p:spPr>
            <a:xfrm>
              <a:off x="1043608" y="908720"/>
              <a:ext cx="7056784" cy="1938992"/>
            </a:xfrm>
            <a:prstGeom prst="rect">
              <a:avLst/>
            </a:prstGeom>
            <a:noFill/>
          </p:spPr>
          <p:txBody>
            <a:bodyPr wrap="square" rtlCol="0">
              <a:spAutoFit/>
            </a:bodyPr>
            <a:lstStyle/>
            <a:p>
              <a:pPr algn="ctr"/>
              <a:r>
                <a:rPr lang="nl-NL" sz="2400" dirty="0" smtClean="0">
                  <a:solidFill>
                    <a:srgbClr val="FF0000"/>
                  </a:solidFill>
                </a:rPr>
                <a:t>God schiep op de eerste dag het licht, de chaos.</a:t>
              </a:r>
            </a:p>
            <a:p>
              <a:pPr algn="ctr"/>
              <a:endParaRPr lang="nl-NL" sz="2400" dirty="0" smtClean="0">
                <a:solidFill>
                  <a:srgbClr val="FF0000"/>
                </a:solidFill>
              </a:endParaRPr>
            </a:p>
            <a:p>
              <a:pPr algn="ctr"/>
              <a:r>
                <a:rPr lang="nl-NL" sz="2400" dirty="0" smtClean="0">
                  <a:solidFill>
                    <a:srgbClr val="FF0000"/>
                  </a:solidFill>
                </a:rPr>
                <a:t>Op de vierde dag maakte Hij van de chaos de kosmos.</a:t>
              </a:r>
            </a:p>
            <a:p>
              <a:pPr algn="ctr"/>
              <a:endParaRPr lang="nl-NL" sz="2400" dirty="0" smtClean="0">
                <a:solidFill>
                  <a:srgbClr val="FF0000"/>
                </a:solidFill>
              </a:endParaRPr>
            </a:p>
            <a:p>
              <a:pPr algn="ctr"/>
              <a:r>
                <a:rPr lang="nl-NL" sz="2400" dirty="0" smtClean="0">
                  <a:solidFill>
                    <a:srgbClr val="FF0000"/>
                  </a:solidFill>
                </a:rPr>
                <a:t>Heel stabiel en goed.</a:t>
              </a:r>
              <a:endParaRPr lang="nl-NL" sz="2400" dirty="0">
                <a:solidFill>
                  <a:srgbClr val="FF0000"/>
                </a:solidFill>
              </a:endParaRPr>
            </a:p>
          </p:txBody>
        </p:sp>
      </p:gr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611560" y="836712"/>
            <a:ext cx="8136904" cy="2800767"/>
          </a:xfrm>
          <a:prstGeom prst="rect">
            <a:avLst/>
          </a:prstGeom>
          <a:noFill/>
        </p:spPr>
        <p:txBody>
          <a:bodyPr wrap="square" rtlCol="0">
            <a:spAutoFit/>
          </a:bodyPr>
          <a:lstStyle/>
          <a:p>
            <a:pPr algn="ctr"/>
            <a:endParaRPr lang="nl-NL" dirty="0" smtClean="0"/>
          </a:p>
          <a:p>
            <a:pPr algn="ctr"/>
            <a:endParaRPr lang="nl-NL" dirty="0" smtClean="0"/>
          </a:p>
          <a:p>
            <a:pPr algn="ctr"/>
            <a:r>
              <a:rPr lang="nl-NL" sz="2800" dirty="0" smtClean="0"/>
              <a:t>Gods daden uit het verleden</a:t>
            </a:r>
          </a:p>
          <a:p>
            <a:pPr algn="ctr"/>
            <a:endParaRPr lang="nl-NL" sz="2800" dirty="0" smtClean="0"/>
          </a:p>
          <a:p>
            <a:pPr algn="ctr"/>
            <a:r>
              <a:rPr lang="nl-NL" sz="2800" dirty="0" smtClean="0"/>
              <a:t>geven zicht op</a:t>
            </a:r>
          </a:p>
          <a:p>
            <a:pPr algn="ctr"/>
            <a:endParaRPr lang="nl-NL" sz="2800" dirty="0" smtClean="0"/>
          </a:p>
          <a:p>
            <a:pPr algn="ctr"/>
            <a:r>
              <a:rPr lang="nl-NL" sz="2800" dirty="0" smtClean="0"/>
              <a:t>Gods daden in de toekomst</a:t>
            </a:r>
            <a:endParaRPr lang="nl-N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23528" y="476672"/>
            <a:ext cx="8496944" cy="5724644"/>
          </a:xfrm>
          <a:prstGeom prst="rect">
            <a:avLst/>
          </a:prstGeom>
          <a:noFill/>
        </p:spPr>
        <p:txBody>
          <a:bodyPr wrap="square" rtlCol="0">
            <a:spAutoFit/>
          </a:bodyPr>
          <a:lstStyle/>
          <a:p>
            <a:pPr algn="ctr"/>
            <a:r>
              <a:rPr lang="nl-NL" sz="2400" dirty="0" smtClean="0">
                <a:solidFill>
                  <a:schemeClr val="bg1">
                    <a:lumMod val="65000"/>
                  </a:schemeClr>
                </a:solidFill>
              </a:rPr>
              <a:t>Vissen en vogels in het paradijs</a:t>
            </a:r>
          </a:p>
          <a:p>
            <a:pPr algn="ctr"/>
            <a:endParaRPr lang="nl-NL" dirty="0" smtClean="0"/>
          </a:p>
          <a:p>
            <a:r>
              <a:rPr lang="nl-NL" dirty="0" smtClean="0"/>
              <a:t>Op de vijfde scheppingsdag sprak God:</a:t>
            </a:r>
          </a:p>
          <a:p>
            <a:endParaRPr lang="nl-NL" dirty="0" smtClean="0"/>
          </a:p>
          <a:p>
            <a:r>
              <a:rPr lang="nl-NL" b="1" dirty="0" smtClean="0">
                <a:solidFill>
                  <a:srgbClr val="00B0F0"/>
                </a:solidFill>
              </a:rPr>
              <a:t>Het water moet wemelen van levende wezens en boven de aarde, langs het hemelgewelf, moeten vogels vliegen. En Hij schiep de grote zeemonsters en alle soorten levende wezens waarvan het water wemelt en krioelt, en ook alles wat vleugels heeft.</a:t>
            </a:r>
          </a:p>
          <a:p>
            <a:r>
              <a:rPr lang="nl-NL" b="1" dirty="0" smtClean="0">
                <a:solidFill>
                  <a:srgbClr val="00B0F0"/>
                </a:solidFill>
              </a:rPr>
              <a:t>God zegende met de woorden: ‘Wees vruchtbaar en wordt talrijk en vul het water van de zee. En ook de vogels moeten talrijk worden overal op aarde’.</a:t>
            </a:r>
          </a:p>
          <a:p>
            <a:endParaRPr lang="nl-NL" b="1" dirty="0" smtClean="0">
              <a:solidFill>
                <a:srgbClr val="00B0F0"/>
              </a:solidFill>
            </a:endParaRPr>
          </a:p>
          <a:p>
            <a:r>
              <a:rPr lang="nl-NL" dirty="0" smtClean="0"/>
              <a:t>De vissen en vogels krijgen de opdracht mee om zich te vermenigvuldigen.</a:t>
            </a:r>
          </a:p>
          <a:p>
            <a:r>
              <a:rPr lang="nl-NL" dirty="0" smtClean="0"/>
              <a:t>Zij moeten talrijk worden en de zee en de lucht gaan vullen.</a:t>
            </a:r>
          </a:p>
          <a:p>
            <a:endParaRPr lang="nl-NL" dirty="0" smtClean="0"/>
          </a:p>
          <a:p>
            <a:r>
              <a:rPr lang="nl-NL" dirty="0" smtClean="0"/>
              <a:t>Het lijkt erop dat God van elk soort slechts enkele exemplaren heeft geschapen.</a:t>
            </a:r>
          </a:p>
          <a:p>
            <a:r>
              <a:rPr lang="nl-NL" dirty="0" smtClean="0"/>
              <a:t>Geen miljoenen zalmen, maar slechts enkele exemplaren.</a:t>
            </a:r>
          </a:p>
          <a:p>
            <a:r>
              <a:rPr lang="nl-NL" dirty="0" smtClean="0"/>
              <a:t>Geen miljoenen vinken, maar slechts enkele paren.</a:t>
            </a:r>
          </a:p>
          <a:p>
            <a:endParaRPr lang="nl-NL" dirty="0" smtClean="0"/>
          </a:p>
          <a:p>
            <a:r>
              <a:rPr lang="nl-NL" dirty="0" smtClean="0"/>
              <a:t>Na de zondvloed maakt God een nieuw begin met een klein aantal vogels en een klein aantal dieren. Van de vogels moet Noach zeven mannetjes en wijfjes meenemen om hun voortbestaan op aarde veilig te stellen.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23528" y="476672"/>
            <a:ext cx="8496944" cy="5047536"/>
          </a:xfrm>
          <a:prstGeom prst="rect">
            <a:avLst/>
          </a:prstGeom>
          <a:noFill/>
        </p:spPr>
        <p:txBody>
          <a:bodyPr wrap="square" rtlCol="0">
            <a:spAutoFit/>
          </a:bodyPr>
          <a:lstStyle/>
          <a:p>
            <a:pPr algn="ctr"/>
            <a:endParaRPr lang="nl-NL" sz="2400" dirty="0" smtClean="0">
              <a:solidFill>
                <a:schemeClr val="bg1">
                  <a:lumMod val="65000"/>
                </a:schemeClr>
              </a:solidFill>
            </a:endParaRPr>
          </a:p>
          <a:p>
            <a:pPr algn="ctr"/>
            <a:endParaRPr lang="nl-NL" dirty="0" smtClean="0"/>
          </a:p>
          <a:p>
            <a:r>
              <a:rPr lang="nl-NL" sz="2000" dirty="0" smtClean="0"/>
              <a:t>Ik denk dat God slecht een klein aantal van elk soort heeft geschapen.</a:t>
            </a:r>
          </a:p>
          <a:p>
            <a:r>
              <a:rPr lang="nl-NL" sz="2000" dirty="0" smtClean="0"/>
              <a:t>Van elk vogelsoort misschien slecht zeven paar.</a:t>
            </a:r>
          </a:p>
          <a:p>
            <a:r>
              <a:rPr lang="nl-NL" sz="2000" dirty="0" smtClean="0"/>
              <a:t>Van elk vissensoort misschien ook slechts zeven paar.</a:t>
            </a:r>
          </a:p>
          <a:p>
            <a:endParaRPr lang="nl-NL" sz="2000" dirty="0" smtClean="0"/>
          </a:p>
          <a:p>
            <a:r>
              <a:rPr lang="nl-NL" sz="2000" dirty="0" smtClean="0"/>
              <a:t>De Bijbel geeft alleen aan dat de dieren talrijk moesten worden.</a:t>
            </a:r>
          </a:p>
          <a:p>
            <a:r>
              <a:rPr lang="nl-NL" sz="2000" dirty="0" smtClean="0"/>
              <a:t>Dat veronderstelt dat er een beperkt aantal van elke soort geschapen is.</a:t>
            </a:r>
          </a:p>
          <a:p>
            <a:endParaRPr lang="nl-NL" sz="2000" dirty="0" smtClean="0"/>
          </a:p>
          <a:p>
            <a:r>
              <a:rPr lang="nl-NL" sz="2000" dirty="0" smtClean="0"/>
              <a:t>Hoeveel vissen en vogels leefden er in het paradijs, en hoeveel daarbuiten?</a:t>
            </a:r>
            <a:br>
              <a:rPr lang="nl-NL" sz="2000" dirty="0" smtClean="0"/>
            </a:br>
            <a:r>
              <a:rPr lang="nl-NL" sz="2000" dirty="0" smtClean="0"/>
              <a:t>Voor het aantal vissen is dit mee afhankelijk van het aantal binnenwateren in het paradijs en het daar heersende klimaat.</a:t>
            </a:r>
          </a:p>
          <a:p>
            <a:r>
              <a:rPr lang="nl-NL" sz="2000" dirty="0" smtClean="0"/>
              <a:t>Voor het aantal vogels is dit eveneens afhankelijk van de grootte van het paradijs en de heersende klimaatzones binnen het paradijs, maar ook van het aantal trekvogels. </a:t>
            </a:r>
          </a:p>
          <a:p>
            <a:endParaRPr lang="nl-NL"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6155531"/>
          </a:xfrm>
          <a:prstGeom prst="rect">
            <a:avLst/>
          </a:prstGeom>
          <a:noFill/>
        </p:spPr>
        <p:txBody>
          <a:bodyPr wrap="square" rtlCol="0">
            <a:spAutoFit/>
          </a:bodyPr>
          <a:lstStyle/>
          <a:p>
            <a:pPr algn="ctr"/>
            <a:r>
              <a:rPr lang="nl-NL" sz="2400" dirty="0" smtClean="0">
                <a:solidFill>
                  <a:schemeClr val="bg1">
                    <a:lumMod val="65000"/>
                  </a:schemeClr>
                </a:solidFill>
              </a:rPr>
              <a:t>Zoogdieren in het paradijs</a:t>
            </a:r>
          </a:p>
          <a:p>
            <a:endParaRPr lang="nl-NL" dirty="0" smtClean="0"/>
          </a:p>
          <a:p>
            <a:r>
              <a:rPr lang="nl-NL" sz="2000" dirty="0" smtClean="0"/>
              <a:t>Op de zesde dag sprak God:</a:t>
            </a:r>
          </a:p>
          <a:p>
            <a:endParaRPr lang="nl-NL" sz="2000" dirty="0" smtClean="0"/>
          </a:p>
          <a:p>
            <a:r>
              <a:rPr lang="nl-NL" sz="2000" b="1" dirty="0" smtClean="0">
                <a:solidFill>
                  <a:srgbClr val="00B0F0"/>
                </a:solidFill>
              </a:rPr>
              <a:t>‘De aarde moet allerlei levende wezens voortbrengen: vee, kruipende dieren en wilde dieren. ‘</a:t>
            </a:r>
          </a:p>
          <a:p>
            <a:r>
              <a:rPr lang="nl-NL" sz="2000" b="1" dirty="0" smtClean="0">
                <a:solidFill>
                  <a:srgbClr val="00B0F0"/>
                </a:solidFill>
              </a:rPr>
              <a:t>En zo gebeurde het. God maakte alle soorten in het wild levende dieren, al het vee en alles wat op de aardbodem rondkruipt.</a:t>
            </a:r>
          </a:p>
          <a:p>
            <a:endParaRPr lang="nl-NL" sz="2000" dirty="0" smtClean="0"/>
          </a:p>
          <a:p>
            <a:r>
              <a:rPr lang="nl-NL" sz="2000" dirty="0" smtClean="0"/>
              <a:t>Ik denk dat God van elke soort slechts enkele paren, slechts zeven paren, geschapen heeft. Ook al deze dieren moesten zich vermenigvuldigen.</a:t>
            </a:r>
            <a:br>
              <a:rPr lang="nl-NL" sz="2000" dirty="0" smtClean="0"/>
            </a:br>
            <a:r>
              <a:rPr lang="nl-NL" sz="2000" dirty="0" smtClean="0"/>
              <a:t>God spreekt dit weliswaar niet uit tegen die dieren, maar ze hebben wel een ingeschapen instinct mee gekregen om zich te willen voortplanten.</a:t>
            </a:r>
          </a:p>
          <a:p>
            <a:endParaRPr lang="nl-NL" sz="2000" dirty="0" smtClean="0"/>
          </a:p>
          <a:p>
            <a:r>
              <a:rPr lang="nl-NL" sz="2000" dirty="0" smtClean="0"/>
              <a:t>Ook voor deze dieren geldt, denk ik, dat slechts een gedeelte zich binnen het paradijs heeft laten zien. De meeste dieren leefden buiten het paradijs.</a:t>
            </a:r>
          </a:p>
          <a:p>
            <a:endParaRPr lang="nl-NL" dirty="0" smtClean="0"/>
          </a:p>
          <a:p>
            <a:endParaRPr lang="nl-NL" dirty="0" smtClean="0"/>
          </a:p>
          <a:p>
            <a:endParaRPr lang="nl-NL" dirty="0" smtClean="0"/>
          </a:p>
          <a:p>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632311"/>
          </a:xfrm>
          <a:prstGeom prst="rect">
            <a:avLst/>
          </a:prstGeom>
          <a:noFill/>
        </p:spPr>
        <p:txBody>
          <a:bodyPr wrap="square" rtlCol="0">
            <a:spAutoFit/>
          </a:bodyPr>
          <a:lstStyle/>
          <a:p>
            <a:pPr algn="ctr"/>
            <a:r>
              <a:rPr lang="nl-NL" sz="2400" dirty="0" smtClean="0">
                <a:solidFill>
                  <a:schemeClr val="bg1">
                    <a:lumMod val="65000"/>
                  </a:schemeClr>
                </a:solidFill>
              </a:rPr>
              <a:t>Mensen in het paradijs</a:t>
            </a:r>
          </a:p>
          <a:p>
            <a:endParaRPr lang="nl-NL" dirty="0" smtClean="0"/>
          </a:p>
          <a:p>
            <a:r>
              <a:rPr lang="nl-NL" sz="2000" dirty="0" smtClean="0"/>
              <a:t>Eveneens op de zesde dag sprak God:</a:t>
            </a:r>
          </a:p>
          <a:p>
            <a:endParaRPr lang="nl-NL" sz="2000" dirty="0" smtClean="0"/>
          </a:p>
          <a:p>
            <a:r>
              <a:rPr lang="nl-NL" sz="2000" dirty="0" smtClean="0">
                <a:solidFill>
                  <a:srgbClr val="00B0F0"/>
                </a:solidFill>
              </a:rPr>
              <a:t>‘Laten wij mensen maken die ons evenbeeld zijn, die op ons lijken; zij moeten heerschappij voeren over vissen van de zee en over de vogels van de hemel, over het vee, over de hele aarde en over alles wat daarop rondkruipt.’ </a:t>
            </a:r>
            <a:br>
              <a:rPr lang="nl-NL" sz="2000" dirty="0" smtClean="0">
                <a:solidFill>
                  <a:srgbClr val="00B0F0"/>
                </a:solidFill>
              </a:rPr>
            </a:br>
            <a:r>
              <a:rPr lang="nl-NL" sz="2000" dirty="0" smtClean="0">
                <a:solidFill>
                  <a:srgbClr val="00B0F0"/>
                </a:solidFill>
              </a:rPr>
              <a:t>God schiep de mens als zijn evenbeeld, als evenbeeld van God schiep Hij hem, mannelijk en vrouwelijk schiep Hij de mensen.</a:t>
            </a:r>
            <a:br>
              <a:rPr lang="nl-NL" sz="2000" dirty="0" smtClean="0">
                <a:solidFill>
                  <a:srgbClr val="00B0F0"/>
                </a:solidFill>
              </a:rPr>
            </a:br>
            <a:r>
              <a:rPr lang="nl-NL" sz="2000" dirty="0" smtClean="0">
                <a:solidFill>
                  <a:srgbClr val="00B0F0"/>
                </a:solidFill>
              </a:rPr>
              <a:t>Hij zegende hen en zei tegen hen: ‘Wees vruchtbaar en wordt talrijk, bevolk de aarde en breng haar onder je gezag: heers over de vissen van de zee, over de vogels van de hemel en over alle dieren die op aarde rondkruipen.’</a:t>
            </a:r>
          </a:p>
          <a:p>
            <a:endParaRPr lang="nl-NL" sz="2000" dirty="0" smtClean="0"/>
          </a:p>
          <a:p>
            <a:r>
              <a:rPr lang="nl-NL" sz="2000" dirty="0" smtClean="0"/>
              <a:t>God heeft het voornemen om mensen te scheppen naar het evenbeeld van de drie-eenheid. Dit voornemen staat centraal.</a:t>
            </a:r>
          </a:p>
          <a:p>
            <a:r>
              <a:rPr lang="nl-NL" sz="2000" dirty="0" smtClean="0"/>
              <a:t>Vandaar dat zowel in het begin als aan het einde van dit tekstgedeelte gesproken wordt in het meervoud: Laten wij mensen maken!</a:t>
            </a:r>
          </a:p>
          <a:p>
            <a:endParaRPr lang="nl-NL"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940088"/>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In het midden van het tekstgedeelte wordt overgeschakeld op het enkelvoud, en direct erna is in de bijzin al weer sprake van meervoud:</a:t>
            </a:r>
            <a:br>
              <a:rPr lang="nl-NL" sz="2000" dirty="0" smtClean="0"/>
            </a:br>
            <a:r>
              <a:rPr lang="nl-NL" sz="2000" dirty="0" smtClean="0">
                <a:solidFill>
                  <a:srgbClr val="0070C0"/>
                </a:solidFill>
              </a:rPr>
              <a:t>God schiep </a:t>
            </a:r>
            <a:r>
              <a:rPr lang="nl-NL" sz="2000" b="1" dirty="0" smtClean="0">
                <a:solidFill>
                  <a:srgbClr val="0070C0"/>
                </a:solidFill>
              </a:rPr>
              <a:t>de mens </a:t>
            </a:r>
            <a:r>
              <a:rPr lang="nl-NL" sz="2000" dirty="0" smtClean="0">
                <a:solidFill>
                  <a:srgbClr val="0070C0"/>
                </a:solidFill>
              </a:rPr>
              <a:t>als Zijn evenbeeld, als evenbeeld van God schiep Hij </a:t>
            </a:r>
            <a:r>
              <a:rPr lang="nl-NL" sz="2000" b="1" dirty="0" smtClean="0">
                <a:solidFill>
                  <a:srgbClr val="0070C0"/>
                </a:solidFill>
              </a:rPr>
              <a:t>hem</a:t>
            </a:r>
            <a:r>
              <a:rPr lang="nl-NL" sz="2000" dirty="0" smtClean="0">
                <a:solidFill>
                  <a:srgbClr val="0070C0"/>
                </a:solidFill>
              </a:rPr>
              <a:t>,</a:t>
            </a:r>
            <a:r>
              <a:rPr lang="nl-NL" sz="2000" dirty="0" smtClean="0">
                <a:solidFill>
                  <a:schemeClr val="accent2">
                    <a:lumMod val="60000"/>
                    <a:lumOff val="40000"/>
                  </a:schemeClr>
                </a:solidFill>
              </a:rPr>
              <a:t> </a:t>
            </a:r>
            <a:r>
              <a:rPr lang="nl-NL" sz="2000" dirty="0" smtClean="0">
                <a:solidFill>
                  <a:schemeClr val="accent5">
                    <a:lumMod val="75000"/>
                  </a:schemeClr>
                </a:solidFill>
              </a:rPr>
              <a:t>mannelijk en vrouwelijk schiep Hij de mensen.</a:t>
            </a:r>
          </a:p>
          <a:p>
            <a:endParaRPr lang="nl-NL" sz="2000" dirty="0" smtClean="0">
              <a:solidFill>
                <a:schemeClr val="accent5">
                  <a:lumMod val="75000"/>
                </a:schemeClr>
              </a:solidFill>
            </a:endParaRPr>
          </a:p>
          <a:p>
            <a:r>
              <a:rPr lang="nl-NL" sz="2000" dirty="0" smtClean="0"/>
              <a:t>Zo’n zin intrigeert en zal vragen oproepen.</a:t>
            </a:r>
          </a:p>
          <a:p>
            <a:r>
              <a:rPr lang="nl-NL" sz="2000" dirty="0" smtClean="0"/>
              <a:t>Iets wat beslist de bedoeling zal zijn.</a:t>
            </a:r>
          </a:p>
          <a:p>
            <a:endParaRPr lang="nl-NL" sz="2000" dirty="0" smtClean="0"/>
          </a:p>
          <a:p>
            <a:r>
              <a:rPr lang="nl-NL" sz="2000" dirty="0" smtClean="0"/>
              <a:t>Want al in Genesis 2 komt de Schrift hierop terug.</a:t>
            </a:r>
          </a:p>
          <a:p>
            <a:r>
              <a:rPr lang="nl-NL" sz="2000" dirty="0" smtClean="0"/>
              <a:t>God heeft inderdaad eerst één mens geschapen.</a:t>
            </a:r>
          </a:p>
          <a:p>
            <a:r>
              <a:rPr lang="nl-NL" sz="2000" dirty="0" smtClean="0"/>
              <a:t>Pas daarna heeft Hij een rib uit de mens genomen en daaruit de vrouw geformeerd.</a:t>
            </a:r>
          </a:p>
          <a:p>
            <a:endParaRPr lang="nl-NL" sz="2000" dirty="0" smtClean="0">
              <a:solidFill>
                <a:schemeClr val="accent5">
                  <a:lumMod val="75000"/>
                </a:schemeClr>
              </a:solidFill>
            </a:endParaRPr>
          </a:p>
          <a:p>
            <a:r>
              <a:rPr lang="nl-NL" sz="2000" dirty="0" smtClean="0">
                <a:solidFill>
                  <a:srgbClr val="C00000"/>
                </a:solidFill>
              </a:rPr>
              <a:t>Toch schijnt het dat God al in Genesis 1 twee mensen, Adam en Eva, heeft aangesproken.</a:t>
            </a:r>
          </a:p>
          <a:p>
            <a:r>
              <a:rPr lang="nl-NL" sz="2000" dirty="0" smtClean="0">
                <a:solidFill>
                  <a:srgbClr val="C00000"/>
                </a:solidFill>
              </a:rPr>
              <a:t>Hoe zit dat?</a:t>
            </a:r>
            <a:r>
              <a:rPr lang="nl-NL" dirty="0" smtClean="0"/>
              <a:t/>
            </a:r>
            <a:br>
              <a:rPr lang="nl-NL" dirty="0" smtClean="0"/>
            </a:br>
            <a:endParaRPr lang="nl-NL"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2800</TotalTime>
  <Words>4336</Words>
  <Application>Microsoft Office PowerPoint</Application>
  <PresentationFormat>Diavoorstelling (4:3)</PresentationFormat>
  <Paragraphs>615</Paragraphs>
  <Slides>47</Slides>
  <Notes>47</Notes>
  <HiddenSlides>0</HiddenSlides>
  <MMClips>0</MMClips>
  <ScaleCrop>false</ScaleCrop>
  <HeadingPairs>
    <vt:vector size="4" baseType="variant">
      <vt:variant>
        <vt:lpstr>Thema</vt:lpstr>
      </vt:variant>
      <vt:variant>
        <vt:i4>1</vt:i4>
      </vt:variant>
      <vt:variant>
        <vt:lpstr>Diatitels</vt:lpstr>
      </vt:variant>
      <vt:variant>
        <vt:i4>47</vt:i4>
      </vt:variant>
    </vt:vector>
  </HeadingPairs>
  <TitlesOfParts>
    <vt:vector size="48" baseType="lpstr">
      <vt:lpstr>Office-thema</vt:lpstr>
      <vt:lpstr>Paradijsthese</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lpstr>Dia 38</vt:lpstr>
      <vt:lpstr>Dia 39</vt:lpstr>
      <vt:lpstr>Dia 40</vt:lpstr>
      <vt:lpstr>Dia 41</vt:lpstr>
      <vt:lpstr>Dia 42</vt:lpstr>
      <vt:lpstr>Dia 43</vt:lpstr>
      <vt:lpstr>Dia 44</vt:lpstr>
      <vt:lpstr>Dia 45</vt:lpstr>
      <vt:lpstr>Dia 46</vt:lpstr>
      <vt:lpstr>Dia 47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Paradijsthese</dc:title>
  <dc:creator>Nico Bakker</dc:creator>
  <cp:lastModifiedBy>Nico Bakker</cp:lastModifiedBy>
  <cp:revision>185</cp:revision>
  <dcterms:created xsi:type="dcterms:W3CDTF">2011-07-06T11:22:23Z</dcterms:created>
  <dcterms:modified xsi:type="dcterms:W3CDTF">2012-01-16T16:06:54Z</dcterms:modified>
</cp:coreProperties>
</file>