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57" r:id="rId3"/>
    <p:sldId id="258" r:id="rId4"/>
    <p:sldId id="260" r:id="rId5"/>
    <p:sldId id="259" r:id="rId6"/>
    <p:sldId id="261" r:id="rId7"/>
    <p:sldId id="262" r:id="rId8"/>
    <p:sldId id="263" r:id="rId9"/>
    <p:sldId id="264" r:id="rId10"/>
    <p:sldId id="267" r:id="rId11"/>
    <p:sldId id="265"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82" r:id="rId25"/>
    <p:sldId id="279" r:id="rId26"/>
    <p:sldId id="280" r:id="rId27"/>
    <p:sldId id="283" r:id="rId28"/>
    <p:sldId id="284" r:id="rId29"/>
    <p:sldId id="286" r:id="rId30"/>
    <p:sldId id="287" r:id="rId31"/>
    <p:sldId id="288" r:id="rId32"/>
    <p:sldId id="290" r:id="rId33"/>
    <p:sldId id="291" r:id="rId34"/>
    <p:sldId id="289" r:id="rId35"/>
    <p:sldId id="292" r:id="rId36"/>
    <p:sldId id="293" r:id="rId37"/>
    <p:sldId id="294" r:id="rId38"/>
    <p:sldId id="295" r:id="rId39"/>
    <p:sldId id="296" r:id="rId40"/>
    <p:sldId id="297" r:id="rId41"/>
    <p:sldId id="298" r:id="rId42"/>
    <p:sldId id="299" r:id="rId43"/>
    <p:sldId id="300" r:id="rId44"/>
    <p:sldId id="301" r:id="rId45"/>
    <p:sldId id="303" r:id="rId46"/>
    <p:sldId id="302" r:id="rId47"/>
    <p:sldId id="304" r:id="rId4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5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72540E-DD4C-464C-8C4D-3E6BF049DC91}" type="datetimeFigureOut">
              <a:rPr lang="nl-NL" smtClean="0"/>
              <a:pPr/>
              <a:t>28-1-2012</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027630-96B3-40FA-AE74-CEDA0C5285E7}"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16</a:t>
            </a:fld>
            <a:endParaRPr lang="nl-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17</a:t>
            </a:fld>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18</a:t>
            </a:fld>
            <a:endParaRPr lang="nl-N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19</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2</a:t>
            </a:fld>
            <a:endParaRPr lang="nl-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20</a:t>
            </a:fld>
            <a:endParaRPr lang="nl-N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21</a:t>
            </a:fld>
            <a:endParaRPr lang="nl-N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22</a:t>
            </a:fld>
            <a:endParaRPr lang="nl-N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23</a:t>
            </a:fld>
            <a:endParaRPr lang="nl-N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24</a:t>
            </a:fld>
            <a:endParaRPr lang="nl-N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25</a:t>
            </a:fld>
            <a:endParaRPr lang="nl-N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26</a:t>
            </a:fld>
            <a:endParaRPr lang="nl-NL"/>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27</a:t>
            </a:fld>
            <a:endParaRPr lang="nl-NL"/>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28</a:t>
            </a:fld>
            <a:endParaRPr lang="nl-NL"/>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29</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3</a:t>
            </a:fld>
            <a:endParaRPr lang="nl-NL"/>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30</a:t>
            </a:fld>
            <a:endParaRPr lang="nl-NL"/>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31</a:t>
            </a:fld>
            <a:endParaRPr lang="nl-NL"/>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32</a:t>
            </a:fld>
            <a:endParaRPr lang="nl-NL"/>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33</a:t>
            </a:fld>
            <a:endParaRPr lang="nl-NL"/>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34</a:t>
            </a:fld>
            <a:endParaRPr lang="nl-NL"/>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35</a:t>
            </a:fld>
            <a:endParaRPr lang="nl-NL"/>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36</a:t>
            </a:fld>
            <a:endParaRPr lang="nl-NL"/>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37</a:t>
            </a:fld>
            <a:endParaRPr lang="nl-NL"/>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38</a:t>
            </a:fld>
            <a:endParaRPr lang="nl-NL"/>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39</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4</a:t>
            </a:fld>
            <a:endParaRPr lang="nl-NL"/>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40</a:t>
            </a:fld>
            <a:endParaRPr lang="nl-NL"/>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41</a:t>
            </a:fld>
            <a:endParaRPr lang="nl-NL"/>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42</a:t>
            </a:fld>
            <a:endParaRPr lang="nl-NL"/>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43</a:t>
            </a:fld>
            <a:endParaRPr lang="nl-NL"/>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44</a:t>
            </a:fld>
            <a:endParaRPr lang="nl-NL"/>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45</a:t>
            </a:fld>
            <a:endParaRPr lang="nl-NL"/>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46</a:t>
            </a:fld>
            <a:endParaRPr lang="nl-NL"/>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47</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E027630-96B3-40FA-AE74-CEDA0C5285E7}"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het opmaakprofiel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28-1-2012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28-1-2012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het opmaakprofiel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28-1-2012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inhoud 2"/>
          <p:cNvSpPr>
            <a:spLocks noGrp="1"/>
          </p:cNvSpPr>
          <p:nvPr>
            <p:ph idx="1"/>
          </p:nvPr>
        </p:nvSpPr>
        <p:spPr/>
        <p:txBody>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28-1-2012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het opmaakprofiel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opmaakprofielen van de modeltekst te bewerken</a:t>
            </a:r>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28-1-2012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28-1-2012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het opmaakprofiel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opmaakprofielen van de modeltekst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opmaakprofielen van de modeltekst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8638F0FA-503B-447F-A02E-6BF1D880434F}" type="datetimeFigureOut">
              <a:rPr lang="nl-NL" smtClean="0"/>
              <a:pPr/>
              <a:t>28-1-2012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datum 2"/>
          <p:cNvSpPr>
            <a:spLocks noGrp="1"/>
          </p:cNvSpPr>
          <p:nvPr>
            <p:ph type="dt" sz="half" idx="10"/>
          </p:nvPr>
        </p:nvSpPr>
        <p:spPr/>
        <p:txBody>
          <a:bodyPr/>
          <a:lstStyle/>
          <a:p>
            <a:fld id="{8638F0FA-503B-447F-A02E-6BF1D880434F}" type="datetimeFigureOut">
              <a:rPr lang="nl-NL" smtClean="0"/>
              <a:pPr/>
              <a:t>28-1-2012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638F0FA-503B-447F-A02E-6BF1D880434F}" type="datetimeFigureOut">
              <a:rPr lang="nl-NL" smtClean="0"/>
              <a:pPr/>
              <a:t>28-1-2012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het opmaakprofiel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opmaakprofielen van de modeltekst te bewerken</a:t>
            </a:r>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28-1-2012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het opmaakprofiel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opmaakprofielen van de modeltekst te bewerken</a:t>
            </a:r>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28-1-2012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het opmaakprofiel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38F0FA-503B-447F-A02E-6BF1D880434F}" type="datetimeFigureOut">
              <a:rPr lang="nl-NL" smtClean="0"/>
              <a:pPr/>
              <a:t>28-1-2012</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E7185-A582-4542-8FF0-969B3F80C0A5}"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nvSpPr>
        <p:spPr>
          <a:xfrm>
            <a:off x="685800" y="548681"/>
            <a:ext cx="7772400" cy="122413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l-NL" dirty="0" smtClean="0"/>
              <a:t>Paradijsthese</a:t>
            </a:r>
            <a:endParaRPr lang="nl-NL" dirty="0"/>
          </a:p>
        </p:txBody>
      </p:sp>
      <p:sp>
        <p:nvSpPr>
          <p:cNvPr id="3" name="Ondertitel 2"/>
          <p:cNvSpPr>
            <a:spLocks noGrp="1"/>
          </p:cNvSpPr>
          <p:nvPr/>
        </p:nvSpPr>
        <p:spPr>
          <a:xfrm>
            <a:off x="1333872" y="1916832"/>
            <a:ext cx="6480720" cy="439248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nl-NL" dirty="0" smtClean="0"/>
              <a:t>Gedachten over het paradijs,</a:t>
            </a:r>
          </a:p>
          <a:p>
            <a:r>
              <a:rPr lang="nl-NL" dirty="0"/>
              <a:t>h</a:t>
            </a:r>
            <a:r>
              <a:rPr lang="nl-NL" dirty="0" smtClean="0"/>
              <a:t>et ontstaan en het voortbestaan.</a:t>
            </a:r>
          </a:p>
          <a:p>
            <a:endParaRPr lang="nl-NL" dirty="0" smtClean="0"/>
          </a:p>
          <a:p>
            <a:r>
              <a:rPr lang="nl-NL" b="1" dirty="0" smtClean="0">
                <a:solidFill>
                  <a:schemeClr val="accent6">
                    <a:lumMod val="60000"/>
                    <a:lumOff val="40000"/>
                  </a:schemeClr>
                </a:solidFill>
              </a:rPr>
              <a:t>Schepping</a:t>
            </a:r>
            <a:r>
              <a:rPr lang="nl-NL" b="1" dirty="0" smtClean="0">
                <a:solidFill>
                  <a:srgbClr val="C00000"/>
                </a:solidFill>
              </a:rPr>
              <a:t/>
            </a:r>
            <a:br>
              <a:rPr lang="nl-NL" b="1" dirty="0" smtClean="0">
                <a:solidFill>
                  <a:srgbClr val="C00000"/>
                </a:solidFill>
              </a:rPr>
            </a:br>
            <a:r>
              <a:rPr lang="nl-NL" b="1" dirty="0" smtClean="0">
                <a:solidFill>
                  <a:schemeClr val="accent6">
                    <a:lumMod val="60000"/>
                    <a:lumOff val="40000"/>
                  </a:schemeClr>
                </a:solidFill>
              </a:rPr>
              <a:t>Zondvloed</a:t>
            </a:r>
          </a:p>
          <a:p>
            <a:r>
              <a:rPr lang="nl-NL" b="1" dirty="0" smtClean="0">
                <a:solidFill>
                  <a:srgbClr val="C00000"/>
                </a:solidFill>
              </a:rPr>
              <a:t>Herschepping</a:t>
            </a:r>
          </a:p>
          <a:p>
            <a:r>
              <a:rPr lang="nl-NL" b="1" dirty="0" smtClean="0">
                <a:solidFill>
                  <a:schemeClr val="accent6">
                    <a:lumMod val="60000"/>
                    <a:lumOff val="40000"/>
                  </a:schemeClr>
                </a:solidFill>
              </a:rPr>
              <a:t>Voorzienigheid</a:t>
            </a:r>
          </a:p>
          <a:p>
            <a:endParaRPr lang="nl-NL" b="1" dirty="0" smtClean="0">
              <a:solidFill>
                <a:srgbClr val="C00000"/>
              </a:solidFill>
            </a:endParaRPr>
          </a:p>
          <a:p>
            <a:endParaRPr lang="nl-NL" b="1" dirty="0" smtClean="0">
              <a:solidFill>
                <a:srgbClr val="C00000"/>
              </a:solidFill>
            </a:endParaRPr>
          </a:p>
          <a:p>
            <a:endParaRPr lang="nl-NL" b="1" dirty="0" smtClean="0">
              <a:solidFill>
                <a:srgbClr val="C00000"/>
              </a:solidFill>
            </a:endParaRPr>
          </a:p>
          <a:p>
            <a:endParaRPr lang="nl-NL" b="1" dirty="0" smtClean="0">
              <a:solidFill>
                <a:srgbClr val="C00000"/>
              </a:solidFill>
            </a:endParaRPr>
          </a:p>
          <a:p>
            <a:endParaRPr lang="nl-NL" dirty="0" smtClean="0"/>
          </a:p>
          <a:p>
            <a:endParaRPr lang="nl-N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467544" y="476672"/>
            <a:ext cx="8280920" cy="5601533"/>
          </a:xfrm>
          <a:prstGeom prst="rect">
            <a:avLst/>
          </a:prstGeom>
          <a:noFill/>
        </p:spPr>
        <p:txBody>
          <a:bodyPr wrap="square" rtlCol="0">
            <a:spAutoFit/>
          </a:bodyPr>
          <a:lstStyle/>
          <a:p>
            <a:endParaRPr lang="nl-NL" dirty="0" smtClean="0"/>
          </a:p>
          <a:p>
            <a:r>
              <a:rPr lang="nl-NL" sz="2000" dirty="0" smtClean="0"/>
              <a:t>Waarom staat dat gegeven erbij: staande op een heel hoge berg?</a:t>
            </a:r>
          </a:p>
          <a:p>
            <a:r>
              <a:rPr lang="nl-NL" sz="2000" dirty="0" smtClean="0"/>
              <a:t>Vanaf de grond zal immers iedereen Jezus zien terugkomen op de wolken.</a:t>
            </a:r>
          </a:p>
          <a:p>
            <a:r>
              <a:rPr lang="nl-NL" sz="2000" dirty="0" smtClean="0"/>
              <a:t>Vanaf de grond zal toch ook wel het neerdalen van het nieuwe Jeruzalem te zien zijn?</a:t>
            </a:r>
          </a:p>
          <a:p>
            <a:r>
              <a:rPr lang="nl-NL" sz="2000" dirty="0" smtClean="0">
                <a:solidFill>
                  <a:srgbClr val="C00000"/>
                </a:solidFill>
              </a:rPr>
              <a:t>Of moeten we daar iets anders bij bedenken?</a:t>
            </a:r>
          </a:p>
          <a:p>
            <a:endParaRPr lang="nl-NL" sz="2000" dirty="0" smtClean="0">
              <a:solidFill>
                <a:srgbClr val="C00000"/>
              </a:solidFill>
            </a:endParaRPr>
          </a:p>
          <a:p>
            <a:r>
              <a:rPr lang="nl-NL" sz="2000" dirty="0" smtClean="0"/>
              <a:t>Ik denk, dat als je op een zeer hoge berg staat, dat je dan boven de wolken uitkijkt. Vandaar de volgende interpretatie:</a:t>
            </a:r>
          </a:p>
          <a:p>
            <a:endParaRPr lang="nl-NL" sz="2000" dirty="0" smtClean="0"/>
          </a:p>
          <a:p>
            <a:r>
              <a:rPr lang="nl-NL" sz="2000" dirty="0" smtClean="0"/>
              <a:t>Johannes heeft Jezus al zien terugkomen op de wolken.</a:t>
            </a:r>
          </a:p>
          <a:p>
            <a:r>
              <a:rPr lang="nl-NL" sz="2000" dirty="0" smtClean="0"/>
              <a:t>Achter die wolken, komt het nieuwe Jeruzalem achter Jezus aan.</a:t>
            </a:r>
          </a:p>
          <a:p>
            <a:r>
              <a:rPr lang="nl-NL" sz="2000" dirty="0" smtClean="0"/>
              <a:t>Het nieuwe Jeruzalem blijft een lange tijd aan ons zicht onttrokken.</a:t>
            </a:r>
          </a:p>
          <a:p>
            <a:r>
              <a:rPr lang="nl-NL" sz="2000" dirty="0" smtClean="0"/>
              <a:t>Eerst komt Jezus in zicht.</a:t>
            </a:r>
          </a:p>
          <a:p>
            <a:r>
              <a:rPr lang="nl-NL" sz="2000" dirty="0" smtClean="0"/>
              <a:t>De HEER van het heelal daalt neer.</a:t>
            </a:r>
          </a:p>
          <a:p>
            <a:r>
              <a:rPr lang="nl-NL" sz="2000" dirty="0" smtClean="0"/>
              <a:t>Hij komt al de Zijnen ophalen.</a:t>
            </a:r>
          </a:p>
          <a:p>
            <a:r>
              <a:rPr lang="nl-NL" sz="2000" dirty="0" smtClean="0"/>
              <a:t>Graven gaan open, en iedereen die in Hem </a:t>
            </a:r>
            <a:r>
              <a:rPr lang="nl-NL" sz="2000" dirty="0" smtClean="0"/>
              <a:t>gelooft </a:t>
            </a:r>
            <a:r>
              <a:rPr lang="nl-NL" sz="2000" dirty="0" smtClean="0"/>
              <a:t>gaat Hem tegemoet in de lucht. Hij komt terug op de wolken.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496944" cy="5909310"/>
          </a:xfrm>
          <a:prstGeom prst="rect">
            <a:avLst/>
          </a:prstGeom>
          <a:noFill/>
        </p:spPr>
        <p:txBody>
          <a:bodyPr wrap="square" rtlCol="0">
            <a:spAutoFit/>
          </a:bodyPr>
          <a:lstStyle/>
          <a:p>
            <a:endParaRPr lang="nl-NL" dirty="0" smtClean="0"/>
          </a:p>
          <a:p>
            <a:r>
              <a:rPr lang="nl-NL" sz="2000" dirty="0" smtClean="0"/>
              <a:t>Maar achter die wolken, komt het nieuwe Jeruzalem achter Hem aan.</a:t>
            </a:r>
          </a:p>
          <a:p>
            <a:r>
              <a:rPr lang="nl-NL" sz="2000" dirty="0" smtClean="0"/>
              <a:t>Na die ontmoeting met Hem, zullen alle gelovigen samen met Hem hun intrek nemen in het nieuwe Jeruzalem.</a:t>
            </a:r>
          </a:p>
          <a:p>
            <a:r>
              <a:rPr lang="nl-NL" sz="2000" dirty="0" smtClean="0"/>
              <a:t>Dat nieuwe Jeruzalem zal tijdelijk boven de aarde blijven hangen, om daarna helemaal neer te dalen op aarde.</a:t>
            </a:r>
          </a:p>
          <a:p>
            <a:endParaRPr lang="nl-NL" sz="2000" dirty="0" smtClean="0"/>
          </a:p>
          <a:p>
            <a:r>
              <a:rPr lang="nl-NL" sz="2000" dirty="0" smtClean="0">
                <a:solidFill>
                  <a:srgbClr val="C00000"/>
                </a:solidFill>
              </a:rPr>
              <a:t>In die tussentijd zal de aarde worden gereinigd door vuur.</a:t>
            </a:r>
            <a:br>
              <a:rPr lang="nl-NL" sz="2000" dirty="0" smtClean="0">
                <a:solidFill>
                  <a:srgbClr val="C00000"/>
                </a:solidFill>
              </a:rPr>
            </a:br>
            <a:r>
              <a:rPr lang="nl-NL" sz="2000" dirty="0" smtClean="0">
                <a:solidFill>
                  <a:srgbClr val="C00000"/>
                </a:solidFill>
              </a:rPr>
              <a:t>Alle aangekondigde verschrikkingen zullen de aarde treffen.</a:t>
            </a:r>
          </a:p>
          <a:p>
            <a:endParaRPr lang="nl-NL" sz="2000" dirty="0" smtClean="0">
              <a:solidFill>
                <a:srgbClr val="C00000"/>
              </a:solidFill>
            </a:endParaRPr>
          </a:p>
          <a:p>
            <a:r>
              <a:rPr lang="nl-NL" sz="2000" dirty="0" smtClean="0"/>
              <a:t>Het zal vreselijk zijn.</a:t>
            </a:r>
          </a:p>
          <a:p>
            <a:r>
              <a:rPr lang="nl-NL" sz="2000" dirty="0" smtClean="0"/>
              <a:t>Maar ook nu, mogen we het beoogde doel niet uit het oog verliezen.</a:t>
            </a:r>
          </a:p>
          <a:p>
            <a:r>
              <a:rPr lang="nl-NL" sz="2000" dirty="0" smtClean="0"/>
              <a:t>God bouwt aan het herstel.</a:t>
            </a:r>
          </a:p>
          <a:p>
            <a:r>
              <a:rPr lang="nl-NL" sz="2000" dirty="0" smtClean="0"/>
              <a:t>God maakt een nieuwe aarde.</a:t>
            </a:r>
          </a:p>
          <a:p>
            <a:endParaRPr lang="nl-NL" sz="2000" dirty="0" smtClean="0">
              <a:solidFill>
                <a:srgbClr val="C00000"/>
              </a:solidFill>
            </a:endParaRPr>
          </a:p>
          <a:p>
            <a:r>
              <a:rPr lang="nl-NL" sz="2000" dirty="0" smtClean="0">
                <a:solidFill>
                  <a:srgbClr val="C00000"/>
                </a:solidFill>
              </a:rPr>
              <a:t>Gods toorn over de zonde treft weliswaar de aarde in al zijn hevigheid,</a:t>
            </a:r>
          </a:p>
          <a:p>
            <a:r>
              <a:rPr lang="nl-NL" sz="2000" dirty="0" smtClean="0">
                <a:solidFill>
                  <a:srgbClr val="C00000"/>
                </a:solidFill>
              </a:rPr>
              <a:t>maar </a:t>
            </a:r>
            <a:r>
              <a:rPr lang="nl-NL" sz="2000" b="1" dirty="0" smtClean="0">
                <a:solidFill>
                  <a:srgbClr val="C00000"/>
                </a:solidFill>
              </a:rPr>
              <a:t>ondertussen</a:t>
            </a:r>
            <a:r>
              <a:rPr lang="nl-NL" sz="2000" dirty="0" smtClean="0">
                <a:solidFill>
                  <a:srgbClr val="C00000"/>
                </a:solidFill>
              </a:rPr>
              <a:t> werkt Hij aan herstel.</a:t>
            </a:r>
          </a:p>
          <a:p>
            <a:r>
              <a:rPr lang="nl-NL" sz="2000" dirty="0" smtClean="0">
                <a:solidFill>
                  <a:srgbClr val="C00000"/>
                </a:solidFill>
              </a:rPr>
              <a:t>Hierbij moet ik denken aan Jezus Christus, hangende aan het kruis:</a:t>
            </a:r>
            <a:br>
              <a:rPr lang="nl-NL" sz="2000" dirty="0" smtClean="0">
                <a:solidFill>
                  <a:srgbClr val="C00000"/>
                </a:solidFill>
              </a:rPr>
            </a:br>
            <a:r>
              <a:rPr lang="nl-NL" sz="2000" dirty="0" smtClean="0">
                <a:solidFill>
                  <a:srgbClr val="C00000"/>
                </a:solidFill>
              </a:rPr>
              <a:t>meer dan vreselijk, maar </a:t>
            </a:r>
            <a:r>
              <a:rPr lang="nl-NL" sz="2000" b="1" dirty="0" smtClean="0">
                <a:solidFill>
                  <a:srgbClr val="C00000"/>
                </a:solidFill>
              </a:rPr>
              <a:t>ondertussen</a:t>
            </a:r>
            <a:r>
              <a:rPr lang="nl-NL" sz="2000" dirty="0" smtClean="0">
                <a:solidFill>
                  <a:srgbClr val="C00000"/>
                </a:solidFill>
              </a:rPr>
              <a:t> behaalde Hij de overwinning.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51520" y="404664"/>
            <a:ext cx="8640960" cy="707886"/>
          </a:xfrm>
          <a:prstGeom prst="rect">
            <a:avLst/>
          </a:prstGeom>
          <a:noFill/>
        </p:spPr>
        <p:txBody>
          <a:bodyPr wrap="square" rtlCol="0">
            <a:spAutoFit/>
          </a:bodyPr>
          <a:lstStyle/>
          <a:p>
            <a:r>
              <a:rPr lang="nl-NL" sz="2000" dirty="0" smtClean="0"/>
              <a:t>Tijdens deze herstelwerkzaamheden zal de bolvormige aarde </a:t>
            </a:r>
            <a:r>
              <a:rPr lang="nl-NL" sz="2000" dirty="0" smtClean="0"/>
              <a:t>veranderd </a:t>
            </a:r>
            <a:r>
              <a:rPr lang="nl-NL" sz="2000" dirty="0" smtClean="0"/>
              <a:t>worden in een afgeknotte octaëder (bipiramide).</a:t>
            </a:r>
            <a:endParaRPr lang="nl-NL" sz="2000" dirty="0"/>
          </a:p>
        </p:txBody>
      </p:sp>
      <p:pic>
        <p:nvPicPr>
          <p:cNvPr id="1026" name="Picture 2" descr="C:\Users\Nico\Pictures\Afbeeldingen paradijsthese\Wereldbol.png"/>
          <p:cNvPicPr>
            <a:picLocks noChangeAspect="1" noChangeArrowheads="1"/>
          </p:cNvPicPr>
          <p:nvPr/>
        </p:nvPicPr>
        <p:blipFill>
          <a:blip r:embed="rId3" cstate="print"/>
          <a:srcRect/>
          <a:stretch>
            <a:fillRect/>
          </a:stretch>
        </p:blipFill>
        <p:spPr bwMode="auto">
          <a:xfrm>
            <a:off x="971600" y="2492896"/>
            <a:ext cx="2448272" cy="2477409"/>
          </a:xfrm>
          <a:prstGeom prst="rect">
            <a:avLst/>
          </a:prstGeom>
          <a:noFill/>
        </p:spPr>
      </p:pic>
      <p:grpSp>
        <p:nvGrpSpPr>
          <p:cNvPr id="16" name="Groep 15"/>
          <p:cNvGrpSpPr/>
          <p:nvPr/>
        </p:nvGrpSpPr>
        <p:grpSpPr>
          <a:xfrm>
            <a:off x="5652120" y="1772816"/>
            <a:ext cx="2592288" cy="3024336"/>
            <a:chOff x="5724128" y="1988840"/>
            <a:chExt cx="2304256" cy="2664296"/>
          </a:xfrm>
        </p:grpSpPr>
        <p:grpSp>
          <p:nvGrpSpPr>
            <p:cNvPr id="11" name="Groep 10"/>
            <p:cNvGrpSpPr/>
            <p:nvPr/>
          </p:nvGrpSpPr>
          <p:grpSpPr>
            <a:xfrm>
              <a:off x="5724128" y="1988840"/>
              <a:ext cx="2304256" cy="2664296"/>
              <a:chOff x="5724128" y="1988840"/>
              <a:chExt cx="2304256" cy="2664296"/>
            </a:xfrm>
          </p:grpSpPr>
          <p:pic>
            <p:nvPicPr>
              <p:cNvPr id="1027" name="Picture 3" descr="C:\Users\Nico\Pictures\Afbeeldingen paradijsthese\imagesCALQ347H.jpg"/>
              <p:cNvPicPr>
                <a:picLocks noChangeAspect="1" noChangeArrowheads="1"/>
              </p:cNvPicPr>
              <p:nvPr/>
            </p:nvPicPr>
            <p:blipFill>
              <a:blip r:embed="rId4" cstate="print"/>
              <a:srcRect/>
              <a:stretch>
                <a:fillRect/>
              </a:stretch>
            </p:blipFill>
            <p:spPr bwMode="auto">
              <a:xfrm>
                <a:off x="5724128" y="2348880"/>
                <a:ext cx="2304256" cy="2304256"/>
              </a:xfrm>
              <a:prstGeom prst="rect">
                <a:avLst/>
              </a:prstGeom>
              <a:noFill/>
            </p:spPr>
          </p:pic>
          <p:grpSp>
            <p:nvGrpSpPr>
              <p:cNvPr id="10" name="Groep 9"/>
              <p:cNvGrpSpPr/>
              <p:nvPr/>
            </p:nvGrpSpPr>
            <p:grpSpPr>
              <a:xfrm>
                <a:off x="6516216" y="1988840"/>
                <a:ext cx="792088" cy="1080120"/>
                <a:chOff x="4860032" y="1628800"/>
                <a:chExt cx="977783" cy="1056179"/>
              </a:xfrm>
              <a:solidFill>
                <a:schemeClr val="bg1"/>
              </a:solidFill>
            </p:grpSpPr>
            <p:sp>
              <p:nvSpPr>
                <p:cNvPr id="8" name="Rechthoek 7"/>
                <p:cNvSpPr/>
                <p:nvPr/>
              </p:nvSpPr>
              <p:spPr>
                <a:xfrm rot="16384798">
                  <a:off x="4728675" y="1872950"/>
                  <a:ext cx="936104" cy="623994"/>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Gelijkbenige driehoek 8"/>
                <p:cNvSpPr/>
                <p:nvPr/>
              </p:nvSpPr>
              <p:spPr>
                <a:xfrm>
                  <a:off x="4860032" y="1628800"/>
                  <a:ext cx="977783" cy="1056179"/>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grpSp>
        <p:cxnSp>
          <p:nvCxnSpPr>
            <p:cNvPr id="13" name="Rechte verbindingslijn 12"/>
            <p:cNvCxnSpPr/>
            <p:nvPr/>
          </p:nvCxnSpPr>
          <p:spPr>
            <a:xfrm>
              <a:off x="6516216" y="2852936"/>
              <a:ext cx="720080"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5" name="Rechte verbindingslijn 14"/>
            <p:cNvCxnSpPr>
              <a:stCxn id="9" idx="4"/>
            </p:cNvCxnSpPr>
            <p:nvPr/>
          </p:nvCxnSpPr>
          <p:spPr>
            <a:xfrm flipH="1" flipV="1">
              <a:off x="7236296" y="2852936"/>
              <a:ext cx="72008" cy="216024"/>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7" name="PIJL-RECHTS 16"/>
          <p:cNvSpPr/>
          <p:nvPr/>
        </p:nvSpPr>
        <p:spPr>
          <a:xfrm>
            <a:off x="4355976" y="3501008"/>
            <a:ext cx="1080120"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ep 6"/>
          <p:cNvGrpSpPr/>
          <p:nvPr/>
        </p:nvGrpSpPr>
        <p:grpSpPr>
          <a:xfrm>
            <a:off x="611560" y="2564904"/>
            <a:ext cx="2592288" cy="3024336"/>
            <a:chOff x="5724128" y="1988840"/>
            <a:chExt cx="2304256" cy="2664296"/>
          </a:xfrm>
        </p:grpSpPr>
        <p:grpSp>
          <p:nvGrpSpPr>
            <p:cNvPr id="8" name="Groep 10"/>
            <p:cNvGrpSpPr/>
            <p:nvPr/>
          </p:nvGrpSpPr>
          <p:grpSpPr>
            <a:xfrm>
              <a:off x="5724128" y="1988840"/>
              <a:ext cx="2304256" cy="2664296"/>
              <a:chOff x="5724128" y="1988840"/>
              <a:chExt cx="2304256" cy="2664296"/>
            </a:xfrm>
          </p:grpSpPr>
          <p:pic>
            <p:nvPicPr>
              <p:cNvPr id="11" name="Picture 3" descr="C:\Users\Nico\Pictures\Afbeeldingen paradijsthese\imagesCALQ347H.jpg"/>
              <p:cNvPicPr>
                <a:picLocks noChangeAspect="1" noChangeArrowheads="1"/>
              </p:cNvPicPr>
              <p:nvPr/>
            </p:nvPicPr>
            <p:blipFill>
              <a:blip r:embed="rId3" cstate="print"/>
              <a:srcRect/>
              <a:stretch>
                <a:fillRect/>
              </a:stretch>
            </p:blipFill>
            <p:spPr bwMode="auto">
              <a:xfrm>
                <a:off x="5724128" y="2348880"/>
                <a:ext cx="2304256" cy="2304256"/>
              </a:xfrm>
              <a:prstGeom prst="rect">
                <a:avLst/>
              </a:prstGeom>
              <a:noFill/>
            </p:spPr>
          </p:pic>
          <p:grpSp>
            <p:nvGrpSpPr>
              <p:cNvPr id="12" name="Groep 9"/>
              <p:cNvGrpSpPr/>
              <p:nvPr/>
            </p:nvGrpSpPr>
            <p:grpSpPr>
              <a:xfrm>
                <a:off x="6516216" y="1988840"/>
                <a:ext cx="792088" cy="1080120"/>
                <a:chOff x="4860032" y="1628800"/>
                <a:chExt cx="977783" cy="1056179"/>
              </a:xfrm>
              <a:solidFill>
                <a:schemeClr val="bg1"/>
              </a:solidFill>
            </p:grpSpPr>
            <p:sp>
              <p:nvSpPr>
                <p:cNvPr id="13" name="Rechthoek 12"/>
                <p:cNvSpPr/>
                <p:nvPr/>
              </p:nvSpPr>
              <p:spPr>
                <a:xfrm rot="16384798">
                  <a:off x="4728675" y="1872950"/>
                  <a:ext cx="936104" cy="623994"/>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Gelijkbenige driehoek 13"/>
                <p:cNvSpPr/>
                <p:nvPr/>
              </p:nvSpPr>
              <p:spPr>
                <a:xfrm>
                  <a:off x="4860032" y="1628800"/>
                  <a:ext cx="977783" cy="1056179"/>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grpSp>
        <p:cxnSp>
          <p:nvCxnSpPr>
            <p:cNvPr id="9" name="Rechte verbindingslijn 8"/>
            <p:cNvCxnSpPr/>
            <p:nvPr/>
          </p:nvCxnSpPr>
          <p:spPr>
            <a:xfrm>
              <a:off x="6516216" y="2852936"/>
              <a:ext cx="720080"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0" name="Rechte verbindingslijn 9"/>
            <p:cNvCxnSpPr>
              <a:stCxn id="14" idx="4"/>
            </p:cNvCxnSpPr>
            <p:nvPr/>
          </p:nvCxnSpPr>
          <p:spPr>
            <a:xfrm flipH="1" flipV="1">
              <a:off x="7236296" y="2852936"/>
              <a:ext cx="72008" cy="216024"/>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grpSp>
      <p:sp>
        <p:nvSpPr>
          <p:cNvPr id="2" name="Tekstvak 1"/>
          <p:cNvSpPr txBox="1"/>
          <p:nvPr/>
        </p:nvSpPr>
        <p:spPr>
          <a:xfrm>
            <a:off x="395536" y="548680"/>
            <a:ext cx="8352928" cy="707886"/>
          </a:xfrm>
          <a:prstGeom prst="rect">
            <a:avLst/>
          </a:prstGeom>
          <a:noFill/>
        </p:spPr>
        <p:txBody>
          <a:bodyPr wrap="square" rtlCol="0">
            <a:spAutoFit/>
          </a:bodyPr>
          <a:lstStyle/>
          <a:p>
            <a:r>
              <a:rPr lang="nl-NL" sz="2000" dirty="0" smtClean="0"/>
              <a:t>Daarna zal het </a:t>
            </a:r>
            <a:r>
              <a:rPr lang="nl-NL" sz="2000" b="1" dirty="0" smtClean="0"/>
              <a:t>nieuwe Jeruzalem </a:t>
            </a:r>
            <a:r>
              <a:rPr lang="nl-NL" sz="2000" dirty="0" smtClean="0"/>
              <a:t>op de aarde neerdalen.</a:t>
            </a:r>
          </a:p>
          <a:p>
            <a:r>
              <a:rPr lang="nl-NL" sz="2000" dirty="0" smtClean="0"/>
              <a:t>Zo zal de nieuwe hemel en de nieuwe aarde een werkelijkheid worden.</a:t>
            </a:r>
            <a:endParaRPr lang="nl-NL" sz="2000" dirty="0"/>
          </a:p>
        </p:txBody>
      </p:sp>
      <p:pic>
        <p:nvPicPr>
          <p:cNvPr id="2050" name="Picture 2" descr="C:\Users\Nico\Pictures\Afbeeldingen paradijsthese\imagesCALQ347H.jpg"/>
          <p:cNvPicPr>
            <a:picLocks noChangeAspect="1" noChangeArrowheads="1"/>
          </p:cNvPicPr>
          <p:nvPr/>
        </p:nvPicPr>
        <p:blipFill>
          <a:blip r:embed="rId3" cstate="print"/>
          <a:srcRect/>
          <a:stretch>
            <a:fillRect/>
          </a:stretch>
        </p:blipFill>
        <p:spPr bwMode="auto">
          <a:xfrm>
            <a:off x="5436096" y="2204864"/>
            <a:ext cx="2448272" cy="2448272"/>
          </a:xfrm>
          <a:prstGeom prst="rect">
            <a:avLst/>
          </a:prstGeom>
          <a:noFill/>
        </p:spPr>
      </p:pic>
      <p:grpSp>
        <p:nvGrpSpPr>
          <p:cNvPr id="6" name="Groep 5"/>
          <p:cNvGrpSpPr/>
          <p:nvPr/>
        </p:nvGrpSpPr>
        <p:grpSpPr>
          <a:xfrm>
            <a:off x="1259632" y="1556792"/>
            <a:ext cx="1296144" cy="1728192"/>
            <a:chOff x="1115616" y="2492896"/>
            <a:chExt cx="2030329" cy="2376264"/>
          </a:xfrm>
        </p:grpSpPr>
        <p:pic>
          <p:nvPicPr>
            <p:cNvPr id="2051" name="Picture 3" descr="C:\Users\Nico\Pictures\Afbeeldingen paradijsthese\imagesCALQ347H.jpg"/>
            <p:cNvPicPr>
              <a:picLocks noChangeAspect="1" noChangeArrowheads="1"/>
            </p:cNvPicPr>
            <p:nvPr/>
          </p:nvPicPr>
          <p:blipFill>
            <a:blip r:embed="rId3" cstate="print"/>
            <a:srcRect/>
            <a:stretch>
              <a:fillRect/>
            </a:stretch>
          </p:blipFill>
          <p:spPr bwMode="auto">
            <a:xfrm>
              <a:off x="1115616" y="2492896"/>
              <a:ext cx="2030329" cy="2030329"/>
            </a:xfrm>
            <a:prstGeom prst="rect">
              <a:avLst/>
            </a:prstGeom>
            <a:noFill/>
          </p:spPr>
        </p:pic>
        <p:sp>
          <p:nvSpPr>
            <p:cNvPr id="5" name="Rechthoek 4"/>
            <p:cNvSpPr/>
            <p:nvPr/>
          </p:nvSpPr>
          <p:spPr>
            <a:xfrm>
              <a:off x="1259632" y="3861048"/>
              <a:ext cx="1872208" cy="10081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15" name="PIJL-RECHTS 14"/>
          <p:cNvSpPr/>
          <p:nvPr/>
        </p:nvSpPr>
        <p:spPr>
          <a:xfrm>
            <a:off x="3635896" y="3284984"/>
            <a:ext cx="115212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PIJL-OMLAAG 15"/>
          <p:cNvSpPr/>
          <p:nvPr/>
        </p:nvSpPr>
        <p:spPr>
          <a:xfrm>
            <a:off x="1763688" y="2780928"/>
            <a:ext cx="288032" cy="576064"/>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cxnSp>
        <p:nvCxnSpPr>
          <p:cNvPr id="18" name="Rechte verbindingslijn 17"/>
          <p:cNvCxnSpPr/>
          <p:nvPr/>
        </p:nvCxnSpPr>
        <p:spPr>
          <a:xfrm>
            <a:off x="6300192" y="2852936"/>
            <a:ext cx="72008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24936" cy="5632311"/>
          </a:xfrm>
          <a:prstGeom prst="rect">
            <a:avLst/>
          </a:prstGeom>
          <a:noFill/>
        </p:spPr>
        <p:txBody>
          <a:bodyPr wrap="square" rtlCol="0">
            <a:spAutoFit/>
          </a:bodyPr>
          <a:lstStyle/>
          <a:p>
            <a:r>
              <a:rPr lang="nl-NL" sz="2000" dirty="0" smtClean="0"/>
              <a:t>Nu terug naar Openbaring 21.</a:t>
            </a:r>
          </a:p>
          <a:p>
            <a:r>
              <a:rPr lang="nl-NL" sz="2000" dirty="0" smtClean="0"/>
              <a:t>Daar lazen we in het begin:</a:t>
            </a:r>
            <a:br>
              <a:rPr lang="nl-NL" sz="2000" dirty="0" smtClean="0"/>
            </a:br>
            <a:r>
              <a:rPr lang="nl-NL" sz="2000" dirty="0" smtClean="0"/>
              <a:t/>
            </a:r>
            <a:br>
              <a:rPr lang="nl-NL" sz="2000" dirty="0" smtClean="0"/>
            </a:br>
            <a:r>
              <a:rPr lang="nl-NL" sz="2000" dirty="0" smtClean="0">
                <a:solidFill>
                  <a:srgbClr val="00B0F0"/>
                </a:solidFill>
              </a:rPr>
              <a:t>Ik zag een nieuwe hemel en een nieuwe aarde. Want de eerste hemel en de eerste aarde zijn voorbij, en de zee is er niet meer.</a:t>
            </a:r>
          </a:p>
          <a:p>
            <a:r>
              <a:rPr lang="nl-NL" sz="2000" dirty="0" smtClean="0">
                <a:solidFill>
                  <a:srgbClr val="00B0F0"/>
                </a:solidFill>
              </a:rPr>
              <a:t>Toen zag ik de heilige stad, het nieuwe Jeruzalem, uit de hemel neerdalen, bij God vandaan.</a:t>
            </a:r>
          </a:p>
          <a:p>
            <a:endParaRPr lang="nl-NL" sz="2000" dirty="0" smtClean="0"/>
          </a:p>
          <a:p>
            <a:r>
              <a:rPr lang="nl-NL" sz="2000" dirty="0" smtClean="0"/>
              <a:t>Hier </a:t>
            </a:r>
            <a:r>
              <a:rPr lang="nl-NL" sz="2000" dirty="0" smtClean="0"/>
              <a:t>gebeurt </a:t>
            </a:r>
            <a:r>
              <a:rPr lang="nl-NL" sz="2000" dirty="0" smtClean="0"/>
              <a:t>iets bijzonders.</a:t>
            </a:r>
          </a:p>
          <a:p>
            <a:r>
              <a:rPr lang="nl-NL" sz="2000" dirty="0" smtClean="0"/>
              <a:t>Johannes ziet eerst een nieuwe hemel en een nieuwe aarde.</a:t>
            </a:r>
          </a:p>
          <a:p>
            <a:r>
              <a:rPr lang="nl-NL" sz="2000" dirty="0" smtClean="0"/>
              <a:t>Daarna ziet hij de heilige stad, het nieuwe Jeruzalem, neerdalen.</a:t>
            </a:r>
          </a:p>
          <a:p>
            <a:r>
              <a:rPr lang="nl-NL" sz="2000" dirty="0" smtClean="0">
                <a:solidFill>
                  <a:srgbClr val="C00000"/>
                </a:solidFill>
              </a:rPr>
              <a:t>De chronologische volgorde is hier omgedraaid.</a:t>
            </a:r>
          </a:p>
          <a:p>
            <a:r>
              <a:rPr lang="nl-NL" sz="2000" dirty="0" smtClean="0"/>
              <a:t>Eerst ziet Johannes het eindresultaat: een nieuwe hemel en een nieuw aarde.</a:t>
            </a:r>
          </a:p>
          <a:p>
            <a:r>
              <a:rPr lang="nl-NL" sz="2000" dirty="0" smtClean="0"/>
              <a:t>Daarna ziet hij hoe dit eindresultaat tot stand is gekomen.</a:t>
            </a:r>
          </a:p>
          <a:p>
            <a:endParaRPr lang="nl-NL" sz="2000" dirty="0" smtClean="0"/>
          </a:p>
          <a:p>
            <a:r>
              <a:rPr lang="nl-NL" sz="2000" dirty="0" smtClean="0"/>
              <a:t>Nog weer verder in Openbaring 21 ziet hij nog verder terug.</a:t>
            </a:r>
          </a:p>
          <a:p>
            <a:r>
              <a:rPr lang="nl-NL" sz="2000" dirty="0" smtClean="0"/>
              <a:t>Hij staat dan op een heel hoge berg.</a:t>
            </a:r>
          </a:p>
          <a:p>
            <a:r>
              <a:rPr lang="nl-NL" sz="2000" dirty="0" smtClean="0"/>
              <a:t>Dan ziet hij het nieuwe Jeruzalem van verre neerdalen.</a:t>
            </a:r>
            <a:endParaRPr lang="nl-NL"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548680"/>
            <a:ext cx="8568952" cy="5878532"/>
          </a:xfrm>
          <a:prstGeom prst="rect">
            <a:avLst/>
          </a:prstGeom>
          <a:noFill/>
        </p:spPr>
        <p:txBody>
          <a:bodyPr wrap="square" rtlCol="0">
            <a:spAutoFit/>
          </a:bodyPr>
          <a:lstStyle/>
          <a:p>
            <a:r>
              <a:rPr lang="nl-NL" sz="2000" dirty="0" smtClean="0"/>
              <a:t>Ook in hoofdstuk 20 komen we een dergelijke omdraaiing van de chronologische volgorde tegen.</a:t>
            </a:r>
          </a:p>
          <a:p>
            <a:r>
              <a:rPr lang="nl-NL" sz="2000" dirty="0" smtClean="0"/>
              <a:t>Het gaat hierbij om gedeelten uit Openbaring 20:7-15.</a:t>
            </a:r>
            <a:br>
              <a:rPr lang="nl-NL" sz="2000" dirty="0" smtClean="0"/>
            </a:br>
            <a:r>
              <a:rPr lang="nl-NL" sz="2000" dirty="0" smtClean="0"/>
              <a:t>Bij deze teksten zijn er ook gedeelten die elkaar overlappen.</a:t>
            </a:r>
          </a:p>
          <a:p>
            <a:r>
              <a:rPr lang="nl-NL" sz="2000" dirty="0" smtClean="0"/>
              <a:t>Dat maakt het nog iets lastiger.</a:t>
            </a:r>
          </a:p>
          <a:p>
            <a:r>
              <a:rPr lang="nl-NL" sz="2000" dirty="0" smtClean="0"/>
              <a:t>Laten we eerst deze teksten lezen, om ze daarna in chronologische volgorde te zetten:</a:t>
            </a:r>
            <a:br>
              <a:rPr lang="nl-NL" sz="2000" dirty="0" smtClean="0"/>
            </a:br>
            <a:r>
              <a:rPr lang="nl-NL" sz="2000" dirty="0" smtClean="0"/>
              <a:t/>
            </a:r>
            <a:br>
              <a:rPr lang="nl-NL" sz="2000" dirty="0" smtClean="0"/>
            </a:br>
            <a:r>
              <a:rPr lang="nl-NL" sz="2000" dirty="0" smtClean="0">
                <a:solidFill>
                  <a:srgbClr val="00B0F0"/>
                </a:solidFill>
              </a:rPr>
              <a:t>Wanneer de duizend jaar voorbij zijn, zal Satan uit zijn gevangenis worden losgelaten. Dan gaat hij eropuit om de volken aan </a:t>
            </a:r>
            <a:r>
              <a:rPr lang="nl-NL" sz="2000" b="1" dirty="0" smtClean="0">
                <a:solidFill>
                  <a:srgbClr val="00B0F0"/>
                </a:solidFill>
              </a:rPr>
              <a:t>de vier hoeken van de aarde</a:t>
            </a:r>
            <a:r>
              <a:rPr lang="nl-NL" sz="2000" dirty="0" smtClean="0">
                <a:solidFill>
                  <a:srgbClr val="00B0F0"/>
                </a:solidFill>
              </a:rPr>
              <a:t>, Gog en Magog, te misleiden. Hij brengt hen voor de strijd bijeen, een menigte zo talrijk als de zandkorrels aan de zee. Ze trekken op, over de hele breedte van de aarde, en omsingelen </a:t>
            </a:r>
            <a:r>
              <a:rPr lang="nl-NL" sz="2000" b="1" dirty="0" smtClean="0">
                <a:solidFill>
                  <a:srgbClr val="00B0F0"/>
                </a:solidFill>
              </a:rPr>
              <a:t>het kamp van de heiligen </a:t>
            </a:r>
            <a:r>
              <a:rPr lang="nl-NL" sz="2000" dirty="0" smtClean="0">
                <a:solidFill>
                  <a:srgbClr val="00B0F0"/>
                </a:solidFill>
              </a:rPr>
              <a:t>en </a:t>
            </a:r>
            <a:r>
              <a:rPr lang="nl-NL" sz="2000" b="1" dirty="0" smtClean="0">
                <a:solidFill>
                  <a:srgbClr val="00B0F0"/>
                </a:solidFill>
              </a:rPr>
              <a:t>de geliefde stad</a:t>
            </a:r>
            <a:r>
              <a:rPr lang="nl-NL" sz="2000" dirty="0" smtClean="0">
                <a:solidFill>
                  <a:srgbClr val="00B0F0"/>
                </a:solidFill>
              </a:rPr>
              <a:t>. Maar vuur daalt neer uit de hemel en verteert hen. En de duivel, die hen misleidde, wordt in de poel van vuur en zwavel gegooid, bij het beest en de valse profeet.</a:t>
            </a:r>
            <a:br>
              <a:rPr lang="nl-NL" sz="2000" dirty="0" smtClean="0">
                <a:solidFill>
                  <a:srgbClr val="00B0F0"/>
                </a:solidFill>
              </a:rPr>
            </a:br>
            <a:r>
              <a:rPr lang="nl-NL" sz="2000" dirty="0" smtClean="0">
                <a:solidFill>
                  <a:srgbClr val="00B0F0"/>
                </a:solidFill>
              </a:rPr>
              <a:t>Daar zullen ze dag en nacht worden gepijnigd, tot in eeuwigheid.</a:t>
            </a:r>
          </a:p>
          <a:p>
            <a:r>
              <a:rPr lang="nl-NL" sz="2000" dirty="0" smtClean="0">
                <a:solidFill>
                  <a:srgbClr val="00B0F0"/>
                </a:solidFill>
              </a:rPr>
              <a:t>(Openbaring:20:7-10)</a:t>
            </a:r>
            <a:br>
              <a:rPr lang="nl-NL" sz="2000" dirty="0" smtClean="0">
                <a:solidFill>
                  <a:srgbClr val="00B0F0"/>
                </a:solidFill>
              </a:rPr>
            </a:br>
            <a:r>
              <a:rPr lang="nl-NL" dirty="0" smtClean="0">
                <a:solidFill>
                  <a:srgbClr val="00B0F0"/>
                </a:solidFill>
              </a:rPr>
              <a:t/>
            </a:r>
            <a:br>
              <a:rPr lang="nl-NL" dirty="0" smtClean="0">
                <a:solidFill>
                  <a:srgbClr val="00B0F0"/>
                </a:solidFill>
              </a:rPr>
            </a:br>
            <a:r>
              <a:rPr lang="nl-NL" dirty="0" smtClean="0">
                <a:solidFill>
                  <a:srgbClr val="00B0F0"/>
                </a:solidFill>
              </a:rPr>
              <a:t>  </a:t>
            </a:r>
            <a:endParaRPr lang="nl-NL" dirty="0">
              <a:solidFill>
                <a:srgbClr val="00B0F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324535"/>
          </a:xfrm>
          <a:prstGeom prst="rect">
            <a:avLst/>
          </a:prstGeom>
          <a:noFill/>
        </p:spPr>
        <p:txBody>
          <a:bodyPr wrap="square" rtlCol="0">
            <a:spAutoFit/>
          </a:bodyPr>
          <a:lstStyle/>
          <a:p>
            <a:r>
              <a:rPr lang="nl-NL" sz="2000" dirty="0" smtClean="0">
                <a:solidFill>
                  <a:srgbClr val="00B0F0"/>
                </a:solidFill>
              </a:rPr>
              <a:t>Toen zag ik een grote witte troon en hem die daarop zat. De aarde en de hemel vluchten van Hem weg en verdwenen in het niets. Ik zag de doden, jong en oud voor de troon staan. Er werden boeken geopend. Toen werd er nog een geopend: het boek van het leven. De doden werden op grond van wat in de boeken stond geoordeeld naar hun daden.</a:t>
            </a:r>
          </a:p>
          <a:p>
            <a:r>
              <a:rPr lang="nl-NL" sz="2000" dirty="0" smtClean="0">
                <a:solidFill>
                  <a:srgbClr val="00B0F0"/>
                </a:solidFill>
              </a:rPr>
              <a:t>(Openbaring 20:11-12)</a:t>
            </a:r>
          </a:p>
          <a:p>
            <a:endParaRPr lang="nl-NL" sz="2000" dirty="0" smtClean="0">
              <a:solidFill>
                <a:srgbClr val="00B0F0"/>
              </a:solidFill>
            </a:endParaRPr>
          </a:p>
          <a:p>
            <a:r>
              <a:rPr lang="nl-NL" sz="2000" dirty="0" smtClean="0">
                <a:solidFill>
                  <a:srgbClr val="00B0F0"/>
                </a:solidFill>
              </a:rPr>
              <a:t>De zee  stond de doden die ze in zich had af, en ook </a:t>
            </a:r>
            <a:r>
              <a:rPr lang="nl-NL" sz="2000" b="1" dirty="0" smtClean="0">
                <a:solidFill>
                  <a:srgbClr val="00B0F0"/>
                </a:solidFill>
              </a:rPr>
              <a:t>de dood </a:t>
            </a:r>
            <a:r>
              <a:rPr lang="nl-NL" sz="2000" dirty="0" smtClean="0">
                <a:solidFill>
                  <a:srgbClr val="00B0F0"/>
                </a:solidFill>
              </a:rPr>
              <a:t>en </a:t>
            </a:r>
            <a:r>
              <a:rPr lang="nl-NL" sz="2000" b="1" dirty="0" smtClean="0">
                <a:solidFill>
                  <a:srgbClr val="00B0F0"/>
                </a:solidFill>
              </a:rPr>
              <a:t>het dodenrijk </a:t>
            </a:r>
            <a:r>
              <a:rPr lang="nl-NL" sz="2000" dirty="0" smtClean="0">
                <a:solidFill>
                  <a:srgbClr val="00B0F0"/>
                </a:solidFill>
              </a:rPr>
              <a:t>stonden hun doden af. En iedereen werd geoordeeld naar zijn daden.</a:t>
            </a:r>
          </a:p>
          <a:p>
            <a:r>
              <a:rPr lang="nl-NL" sz="2000" dirty="0" smtClean="0">
                <a:solidFill>
                  <a:srgbClr val="00B0F0"/>
                </a:solidFill>
              </a:rPr>
              <a:t>(Openbaring 20:13)</a:t>
            </a:r>
          </a:p>
          <a:p>
            <a:endParaRPr lang="nl-NL" sz="2000" dirty="0" smtClean="0">
              <a:solidFill>
                <a:srgbClr val="00B0F0"/>
              </a:solidFill>
            </a:endParaRPr>
          </a:p>
          <a:p>
            <a:r>
              <a:rPr lang="nl-NL" sz="2000" dirty="0" smtClean="0">
                <a:solidFill>
                  <a:srgbClr val="00B0F0"/>
                </a:solidFill>
              </a:rPr>
              <a:t>Toen werden </a:t>
            </a:r>
            <a:r>
              <a:rPr lang="nl-NL" sz="2000" b="1" dirty="0" smtClean="0">
                <a:solidFill>
                  <a:srgbClr val="00B0F0"/>
                </a:solidFill>
              </a:rPr>
              <a:t>de dood </a:t>
            </a:r>
            <a:r>
              <a:rPr lang="nl-NL" sz="2000" dirty="0" smtClean="0">
                <a:solidFill>
                  <a:srgbClr val="00B0F0"/>
                </a:solidFill>
              </a:rPr>
              <a:t>en </a:t>
            </a:r>
            <a:r>
              <a:rPr lang="nl-NL" sz="2000" b="1" dirty="0" smtClean="0">
                <a:solidFill>
                  <a:srgbClr val="00B0F0"/>
                </a:solidFill>
              </a:rPr>
              <a:t>het dodenrijk </a:t>
            </a:r>
            <a:r>
              <a:rPr lang="nl-NL" sz="2000" dirty="0" smtClean="0">
                <a:solidFill>
                  <a:srgbClr val="00B0F0"/>
                </a:solidFill>
              </a:rPr>
              <a:t>in de vuurpoel gegooid. Dit is de tweede dood, de vuurpoel.</a:t>
            </a:r>
          </a:p>
          <a:p>
            <a:r>
              <a:rPr lang="nl-NL" sz="2000" dirty="0" smtClean="0">
                <a:solidFill>
                  <a:srgbClr val="00B0F0"/>
                </a:solidFill>
              </a:rPr>
              <a:t>(Openbaring 20:14)</a:t>
            </a:r>
          </a:p>
          <a:p>
            <a:endParaRPr lang="nl-NL" sz="2000" dirty="0" smtClean="0">
              <a:solidFill>
                <a:srgbClr val="00B0F0"/>
              </a:solidFill>
            </a:endParaRPr>
          </a:p>
          <a:p>
            <a:r>
              <a:rPr lang="nl-NL" sz="2000" dirty="0" smtClean="0">
                <a:solidFill>
                  <a:srgbClr val="00B0F0"/>
                </a:solidFill>
              </a:rPr>
              <a:t>Wie niet in het boek van het leven bleek te staan werd in de vuurpoel gegooid.</a:t>
            </a:r>
          </a:p>
          <a:p>
            <a:r>
              <a:rPr lang="nl-NL" sz="2000" dirty="0" smtClean="0">
                <a:solidFill>
                  <a:srgbClr val="00B0F0"/>
                </a:solidFill>
              </a:rPr>
              <a:t>(Openbaring 20:15)</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940088"/>
          </a:xfrm>
          <a:prstGeom prst="rect">
            <a:avLst/>
          </a:prstGeom>
          <a:noFill/>
        </p:spPr>
        <p:txBody>
          <a:bodyPr wrap="square" rtlCol="0">
            <a:spAutoFit/>
          </a:bodyPr>
          <a:lstStyle/>
          <a:p>
            <a:r>
              <a:rPr lang="nl-NL" sz="2000" dirty="0" smtClean="0"/>
              <a:t>Naast deze teksten uit Openbaring, zijn er elders in de Bijbel teksten te vinden die over deze periode ook iets zeggen. Te denken is aan:</a:t>
            </a:r>
          </a:p>
          <a:p>
            <a:endParaRPr lang="nl-NL" sz="2000" dirty="0" smtClean="0"/>
          </a:p>
          <a:p>
            <a:r>
              <a:rPr lang="nl-NL" sz="2000" dirty="0" smtClean="0">
                <a:solidFill>
                  <a:srgbClr val="00B0F0"/>
                </a:solidFill>
              </a:rPr>
              <a:t>in een ondeelbaar ogenblik, in een oogwenk, wanneer de bazuin het einde inluidt. Wanneer de bazuin weerklinkt, zullen de doden worden opgewekt met een </a:t>
            </a:r>
            <a:r>
              <a:rPr lang="nl-NL" sz="2000" b="1" dirty="0" smtClean="0">
                <a:solidFill>
                  <a:srgbClr val="00B0F0"/>
                </a:solidFill>
              </a:rPr>
              <a:t>onvergankelijk</a:t>
            </a:r>
            <a:r>
              <a:rPr lang="nl-NL" sz="2000" dirty="0" smtClean="0">
                <a:solidFill>
                  <a:srgbClr val="00B0F0"/>
                </a:solidFill>
              </a:rPr>
              <a:t> lichaam en zullen ook wij veranderen.</a:t>
            </a:r>
          </a:p>
          <a:p>
            <a:r>
              <a:rPr lang="nl-NL" sz="2000" dirty="0" smtClean="0">
                <a:solidFill>
                  <a:srgbClr val="00B0F0"/>
                </a:solidFill>
              </a:rPr>
              <a:t>(1 Korintiërs 15:52)</a:t>
            </a:r>
          </a:p>
          <a:p>
            <a:endParaRPr lang="nl-NL" sz="2000" dirty="0" smtClean="0">
              <a:solidFill>
                <a:srgbClr val="00B0F0"/>
              </a:solidFill>
            </a:endParaRPr>
          </a:p>
          <a:p>
            <a:r>
              <a:rPr lang="nl-NL" sz="2000" dirty="0" smtClean="0">
                <a:solidFill>
                  <a:srgbClr val="00B0F0"/>
                </a:solidFill>
              </a:rPr>
              <a:t>Ik heb bij mijzelf gezworen: Uit mijn mond komt gerechtigheid voort, een woord dat Ik spreek wordt niet herroepen. Voor Mij zal </a:t>
            </a:r>
            <a:r>
              <a:rPr lang="nl-NL" sz="2000" b="1" dirty="0" smtClean="0">
                <a:solidFill>
                  <a:srgbClr val="00B0F0"/>
                </a:solidFill>
              </a:rPr>
              <a:t>elke knie </a:t>
            </a:r>
            <a:r>
              <a:rPr lang="nl-NL" sz="2000" dirty="0" smtClean="0">
                <a:solidFill>
                  <a:srgbClr val="00B0F0"/>
                </a:solidFill>
              </a:rPr>
              <a:t>zich buigen en elke tong zal bij mij zweren.  (Jesaja 45:23)</a:t>
            </a:r>
          </a:p>
          <a:p>
            <a:endParaRPr lang="nl-NL" sz="2000" dirty="0" smtClean="0">
              <a:solidFill>
                <a:srgbClr val="00B0F0"/>
              </a:solidFill>
            </a:endParaRPr>
          </a:p>
          <a:p>
            <a:r>
              <a:rPr lang="nl-NL" sz="2000" dirty="0" smtClean="0">
                <a:solidFill>
                  <a:srgbClr val="00B0F0"/>
                </a:solidFill>
              </a:rPr>
              <a:t>Wij zullen allen voor Gods rechterstoel komen te staan, want er staat geschreven: ‘Zo waar Ik leef – zegt de Heer – voor mij zal </a:t>
            </a:r>
            <a:r>
              <a:rPr lang="nl-NL" sz="2000" b="1" dirty="0" smtClean="0">
                <a:solidFill>
                  <a:srgbClr val="00B0F0"/>
                </a:solidFill>
              </a:rPr>
              <a:t>elke knie </a:t>
            </a:r>
            <a:r>
              <a:rPr lang="nl-NL" sz="2000" dirty="0" smtClean="0">
                <a:solidFill>
                  <a:srgbClr val="00B0F0"/>
                </a:solidFill>
              </a:rPr>
              <a:t>zich buigen, en elke tong zal God loven.’ (Romeinen 14:11)</a:t>
            </a:r>
          </a:p>
          <a:p>
            <a:endParaRPr lang="nl-NL" sz="2000" dirty="0" smtClean="0">
              <a:solidFill>
                <a:srgbClr val="00B0F0"/>
              </a:solidFill>
            </a:endParaRPr>
          </a:p>
          <a:p>
            <a:r>
              <a:rPr lang="nl-NL" sz="2000" dirty="0" smtClean="0">
                <a:solidFill>
                  <a:srgbClr val="00B0F0"/>
                </a:solidFill>
              </a:rPr>
              <a:t>Opdat in de naam van Jezus </a:t>
            </a:r>
            <a:r>
              <a:rPr lang="nl-NL" sz="2000" b="1" dirty="0" smtClean="0">
                <a:solidFill>
                  <a:srgbClr val="00B0F0"/>
                </a:solidFill>
              </a:rPr>
              <a:t>elke knie </a:t>
            </a:r>
            <a:r>
              <a:rPr lang="nl-NL" sz="2000" dirty="0" smtClean="0">
                <a:solidFill>
                  <a:srgbClr val="00B0F0"/>
                </a:solidFill>
              </a:rPr>
              <a:t>zich zal buigen, in de hemel, op de aarde en </a:t>
            </a:r>
            <a:r>
              <a:rPr lang="nl-NL" sz="2000" b="1" dirty="0" smtClean="0">
                <a:solidFill>
                  <a:srgbClr val="00B0F0"/>
                </a:solidFill>
              </a:rPr>
              <a:t>onder de aarde, </a:t>
            </a:r>
            <a:r>
              <a:rPr lang="nl-NL" sz="2000" dirty="0" smtClean="0">
                <a:solidFill>
                  <a:srgbClr val="00B0F0"/>
                </a:solidFill>
              </a:rPr>
              <a:t>en elke tong zal belijden: ‘Jezus Christus is Heer,’ tot eer van God, de Vader. (Filippenzen 2:10)</a:t>
            </a:r>
            <a:endParaRPr lang="nl-NL"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496944" cy="5940088"/>
          </a:xfrm>
          <a:prstGeom prst="rect">
            <a:avLst/>
          </a:prstGeom>
          <a:noFill/>
        </p:spPr>
        <p:txBody>
          <a:bodyPr wrap="square" rtlCol="0">
            <a:spAutoFit/>
          </a:bodyPr>
          <a:lstStyle/>
          <a:p>
            <a:r>
              <a:rPr lang="nl-NL" sz="2000" dirty="0" smtClean="0"/>
              <a:t>Ik </a:t>
            </a:r>
            <a:r>
              <a:rPr lang="nl-NL" sz="2000" dirty="0" smtClean="0"/>
              <a:t>duid </a:t>
            </a:r>
            <a:r>
              <a:rPr lang="nl-NL" sz="2000" dirty="0" smtClean="0"/>
              <a:t>deze teksten als volgt:</a:t>
            </a:r>
          </a:p>
          <a:p>
            <a:endParaRPr lang="nl-NL" sz="2000" dirty="0" smtClean="0"/>
          </a:p>
          <a:p>
            <a:pPr marL="342900" indent="-342900">
              <a:buFont typeface="+mj-lt"/>
              <a:buAutoNum type="arabicPeriod"/>
            </a:pPr>
            <a:r>
              <a:rPr lang="nl-NL" sz="2000" dirty="0" smtClean="0"/>
              <a:t>Nadat alle doden zijn opgewekt die in Christus gestorven zijn, en Hem tegemoet zijn gegaan, die komende was op de wolken, staan ook </a:t>
            </a:r>
            <a:r>
              <a:rPr lang="nl-NL" sz="2000" b="1" dirty="0" smtClean="0"/>
              <a:t>na een zekere tijd</a:t>
            </a:r>
            <a:r>
              <a:rPr lang="nl-NL" sz="2000" dirty="0" smtClean="0"/>
              <a:t> alle andere doden op. Zij staan op uit de dood en het dodenrijk.</a:t>
            </a:r>
            <a:br>
              <a:rPr lang="nl-NL" sz="2000" dirty="0" smtClean="0"/>
            </a:br>
            <a:endParaRPr lang="nl-NL" sz="2000" dirty="0" smtClean="0"/>
          </a:p>
          <a:p>
            <a:pPr marL="342900" indent="-342900">
              <a:buFont typeface="+mj-lt"/>
              <a:buAutoNum type="arabicPeriod"/>
            </a:pPr>
            <a:r>
              <a:rPr lang="nl-NL" sz="2000" dirty="0" smtClean="0"/>
              <a:t>Niet alleen allen, die in Christus gestorven zijn, krijgen in een oogwenk een onvergankelijk lichaam, maar ook allen die naderhand opstaan.</a:t>
            </a:r>
            <a:br>
              <a:rPr lang="nl-NL" sz="2000" dirty="0" smtClean="0"/>
            </a:br>
            <a:r>
              <a:rPr lang="nl-NL" sz="2000" dirty="0" smtClean="0"/>
              <a:t>Allen die opstaan uit de dood en het dodenrijk krijgen eveneens een onvergankelijk lichaam, dat perfect functioneert.</a:t>
            </a:r>
            <a:br>
              <a:rPr lang="nl-NL" sz="2000" dirty="0" smtClean="0"/>
            </a:br>
            <a:r>
              <a:rPr lang="nl-NL" sz="2000" dirty="0" smtClean="0"/>
              <a:t>Zo goed, dat zij het oordeel kunnen begrijpen, en ook tot het inzicht zullen komen dat Jezus de Heer is.</a:t>
            </a:r>
            <a:br>
              <a:rPr lang="nl-NL" sz="2000" dirty="0" smtClean="0"/>
            </a:br>
            <a:endParaRPr lang="nl-NL" sz="2000" dirty="0" smtClean="0"/>
          </a:p>
          <a:p>
            <a:pPr marL="342900" indent="-342900">
              <a:buFont typeface="+mj-lt"/>
              <a:buAutoNum type="arabicPeriod"/>
            </a:pPr>
            <a:r>
              <a:rPr lang="nl-NL" sz="2000" dirty="0" smtClean="0"/>
              <a:t>God opent voor het oog van iedereen de boeken.</a:t>
            </a:r>
            <a:br>
              <a:rPr lang="nl-NL" sz="2000" dirty="0" smtClean="0"/>
            </a:br>
            <a:r>
              <a:rPr lang="nl-NL" sz="2000" dirty="0" smtClean="0"/>
              <a:t>Hij laat aan iedereen de </a:t>
            </a:r>
            <a:r>
              <a:rPr lang="nl-NL" sz="2000" dirty="0" smtClean="0"/>
              <a:t>heilsgeschiedenis </a:t>
            </a:r>
            <a:r>
              <a:rPr lang="nl-NL" sz="2000" dirty="0" smtClean="0"/>
              <a:t>zien. Hij laat iedereen zijn eigen leven opnieuw beleven. Niets blijft verborgen.</a:t>
            </a:r>
            <a:br>
              <a:rPr lang="nl-NL" sz="2000" dirty="0" smtClean="0"/>
            </a:br>
            <a:r>
              <a:rPr lang="nl-NL" sz="2000" dirty="0" smtClean="0"/>
              <a:t>Alles wordt glashelder. </a:t>
            </a:r>
            <a:br>
              <a:rPr lang="nl-NL" sz="2000" dirty="0" smtClean="0"/>
            </a:br>
            <a:r>
              <a:rPr lang="nl-NL" sz="2000" dirty="0" smtClean="0"/>
              <a:t>Alles blijkt uiterst gedetailleerd te zijn vastgelegd.</a:t>
            </a:r>
            <a:br>
              <a:rPr lang="nl-NL" sz="2000" dirty="0" smtClean="0"/>
            </a:br>
            <a:r>
              <a:rPr lang="nl-NL" sz="2000" dirty="0" smtClean="0"/>
              <a:t>Onze huidige 3d-presentaties zijn daar nog niets bij.</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352928" cy="6247864"/>
          </a:xfrm>
          <a:prstGeom prst="rect">
            <a:avLst/>
          </a:prstGeom>
          <a:noFill/>
        </p:spPr>
        <p:txBody>
          <a:bodyPr wrap="square" rtlCol="0">
            <a:spAutoFit/>
          </a:bodyPr>
          <a:lstStyle/>
          <a:p>
            <a:pPr marL="342900" indent="-342900">
              <a:buFont typeface="+mj-lt"/>
              <a:buAutoNum type="arabicPeriod" startAt="4"/>
            </a:pPr>
            <a:r>
              <a:rPr lang="nl-NL" sz="2000" dirty="0" smtClean="0"/>
              <a:t>Na de onthulling van de echte werkelijkheid, zoals deze in al zijn facetten heeft plaatsgevonden, komt iedereen tot de erkenning dat </a:t>
            </a:r>
            <a:r>
              <a:rPr lang="nl-NL" sz="2000" b="1" dirty="0" smtClean="0"/>
              <a:t>Jezus Christus de Heer is</a:t>
            </a:r>
            <a:r>
              <a:rPr lang="nl-NL" sz="2000" dirty="0" smtClean="0"/>
              <a:t>.</a:t>
            </a:r>
            <a:br>
              <a:rPr lang="nl-NL" sz="2000" dirty="0" smtClean="0"/>
            </a:br>
            <a:r>
              <a:rPr lang="nl-NL" sz="2000" dirty="0" smtClean="0"/>
              <a:t>Iedereen buigt zijn knie en looft God. Niemand veinst, iedereen looft God.</a:t>
            </a:r>
            <a:br>
              <a:rPr lang="nl-NL" sz="2000" dirty="0" smtClean="0"/>
            </a:br>
            <a:r>
              <a:rPr lang="nl-NL" sz="2000" dirty="0" smtClean="0"/>
              <a:t>Wat een opluchting, voor velen.</a:t>
            </a:r>
            <a:br>
              <a:rPr lang="nl-NL" sz="2000" dirty="0" smtClean="0"/>
            </a:br>
            <a:r>
              <a:rPr lang="nl-NL" sz="2000" dirty="0" smtClean="0"/>
              <a:t>God is echt barmhartig en echt liefdevol.</a:t>
            </a:r>
            <a:br>
              <a:rPr lang="nl-NL" sz="2000" dirty="0" smtClean="0"/>
            </a:br>
            <a:endParaRPr lang="nl-NL" sz="2000" dirty="0" smtClean="0"/>
          </a:p>
          <a:p>
            <a:pPr marL="342900" indent="-342900">
              <a:buFont typeface="+mj-lt"/>
              <a:buAutoNum type="arabicPeriod" startAt="4"/>
            </a:pPr>
            <a:r>
              <a:rPr lang="nl-NL" sz="2000" b="1" dirty="0" smtClean="0"/>
              <a:t>Na dat moment wordt Satan vrijgelaten.</a:t>
            </a:r>
            <a:r>
              <a:rPr lang="nl-NL" sz="2000" dirty="0" smtClean="0"/>
              <a:t/>
            </a:r>
            <a:br>
              <a:rPr lang="nl-NL" sz="2000" dirty="0" smtClean="0"/>
            </a:br>
            <a:r>
              <a:rPr lang="nl-NL" sz="2000" dirty="0" smtClean="0"/>
              <a:t>Hij krijgt de kans om al die mensen, die zich zojuist gebogen hebben voor God,  nog eenmaal te verleiden. Die kans grijpt hij gretig aan.</a:t>
            </a:r>
            <a:br>
              <a:rPr lang="nl-NL" sz="2000" dirty="0" smtClean="0"/>
            </a:br>
            <a:r>
              <a:rPr lang="nl-NL" sz="2000" dirty="0" smtClean="0"/>
              <a:t>Even later ontstaat er een grote verdeeldheid. Veel mensen, die God blijven erkennen, groeperen zich in </a:t>
            </a:r>
            <a:r>
              <a:rPr lang="nl-NL" sz="2000" b="1" dirty="0" smtClean="0"/>
              <a:t>het kamp van de heiligen</a:t>
            </a:r>
            <a:r>
              <a:rPr lang="nl-NL" sz="2000" dirty="0" smtClean="0"/>
              <a:t>.</a:t>
            </a:r>
            <a:br>
              <a:rPr lang="nl-NL" sz="2000" dirty="0" smtClean="0"/>
            </a:br>
            <a:r>
              <a:rPr lang="nl-NL" sz="2000" dirty="0" smtClean="0"/>
              <a:t>Een grotere menigte echter, gaat achter Satan aan.</a:t>
            </a:r>
            <a:br>
              <a:rPr lang="nl-NL" sz="2000" dirty="0" smtClean="0"/>
            </a:br>
            <a:r>
              <a:rPr lang="nl-NL" sz="2000" dirty="0" smtClean="0"/>
              <a:t>Zij trekken op naar </a:t>
            </a:r>
            <a:r>
              <a:rPr lang="nl-NL" sz="2000" b="1" dirty="0" smtClean="0"/>
              <a:t>de geliefde stad</a:t>
            </a:r>
            <a:r>
              <a:rPr lang="nl-NL" sz="2000" dirty="0" smtClean="0"/>
              <a:t>, het nieuwe Jeruzalem.</a:t>
            </a:r>
            <a:br>
              <a:rPr lang="nl-NL" sz="2000" dirty="0" smtClean="0"/>
            </a:br>
            <a:r>
              <a:rPr lang="nl-NL" sz="2000" dirty="0" smtClean="0"/>
              <a:t>Zij omsingelen </a:t>
            </a:r>
            <a:r>
              <a:rPr lang="nl-NL" sz="2000" b="1" dirty="0" smtClean="0"/>
              <a:t>het kamp van de heiligen</a:t>
            </a:r>
            <a:r>
              <a:rPr lang="nl-NL" sz="2000" dirty="0" smtClean="0"/>
              <a:t>.</a:t>
            </a:r>
            <a:br>
              <a:rPr lang="nl-NL" sz="2000" dirty="0" smtClean="0"/>
            </a:br>
            <a:r>
              <a:rPr lang="nl-NL" sz="2000" dirty="0" smtClean="0"/>
              <a:t>In hun bravoure denken ze dat ze kunnen slagen.</a:t>
            </a:r>
            <a:br>
              <a:rPr lang="nl-NL" sz="2000" dirty="0" smtClean="0"/>
            </a:br>
            <a:r>
              <a:rPr lang="nl-NL" sz="2000" dirty="0" smtClean="0"/>
              <a:t>Eens is Christus gekruisigd, en dat lukte.</a:t>
            </a:r>
            <a:br>
              <a:rPr lang="nl-NL" sz="2000" dirty="0" smtClean="0"/>
            </a:br>
            <a:r>
              <a:rPr lang="nl-NL" sz="2000" dirty="0" smtClean="0"/>
              <a:t>Nu proberen ze opnieuw naar de macht te grijpen.</a:t>
            </a:r>
            <a:br>
              <a:rPr lang="nl-NL" sz="2000" dirty="0" smtClean="0"/>
            </a:br>
            <a:r>
              <a:rPr lang="nl-NL" sz="2000" dirty="0" smtClean="0"/>
              <a:t>Ze lijken in menig opzicht op </a:t>
            </a:r>
            <a:r>
              <a:rPr lang="nl-NL" sz="2000" dirty="0" smtClean="0"/>
              <a:t>farao</a:t>
            </a:r>
            <a:r>
              <a:rPr lang="nl-NL" sz="2000" dirty="0" smtClean="0"/>
              <a:t>, die met zijn leger omkwam in de Rietzee. Ondanks die wonderlijke watermuren, zette hij door. Bizar.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712968" cy="5663089"/>
          </a:xfrm>
          <a:prstGeom prst="rect">
            <a:avLst/>
          </a:prstGeom>
          <a:noFill/>
        </p:spPr>
        <p:txBody>
          <a:bodyPr wrap="square" rtlCol="0">
            <a:spAutoFit/>
          </a:bodyPr>
          <a:lstStyle/>
          <a:p>
            <a:pPr algn="ctr"/>
            <a:r>
              <a:rPr lang="nl-NL" sz="2400" dirty="0" smtClean="0">
                <a:solidFill>
                  <a:schemeClr val="bg1">
                    <a:lumMod val="65000"/>
                  </a:schemeClr>
                </a:solidFill>
              </a:rPr>
              <a:t>De herschepping van de wereld</a:t>
            </a:r>
          </a:p>
          <a:p>
            <a:endParaRPr lang="nl-NL" dirty="0" smtClean="0"/>
          </a:p>
          <a:p>
            <a:r>
              <a:rPr lang="nl-NL" sz="2000" dirty="0" smtClean="0"/>
              <a:t>In de eindtijd zal de huidige wereld een enorme metamorfose ondergaan.</a:t>
            </a:r>
          </a:p>
          <a:p>
            <a:r>
              <a:rPr lang="nl-NL" sz="2000" dirty="0" smtClean="0"/>
              <a:t>In Jesaja wordt deze vernieuwing aangekondigd:</a:t>
            </a:r>
          </a:p>
          <a:p>
            <a:endParaRPr lang="nl-NL" sz="2000" dirty="0" smtClean="0"/>
          </a:p>
          <a:p>
            <a:r>
              <a:rPr lang="nl-NL" sz="2000" dirty="0" smtClean="0">
                <a:solidFill>
                  <a:srgbClr val="00B0F0"/>
                </a:solidFill>
              </a:rPr>
              <a:t>Zie, Ik schep een nieuwe hemel en een </a:t>
            </a:r>
            <a:r>
              <a:rPr lang="nl-NL" sz="2000" dirty="0" smtClean="0">
                <a:solidFill>
                  <a:srgbClr val="00B0F0"/>
                </a:solidFill>
              </a:rPr>
              <a:t>nieuwe </a:t>
            </a:r>
            <a:r>
              <a:rPr lang="nl-NL" sz="2000" dirty="0" smtClean="0">
                <a:solidFill>
                  <a:srgbClr val="00B0F0"/>
                </a:solidFill>
              </a:rPr>
              <a:t>aarde. Wat er vroeger was raakt in vergetelheid, het komt niemand ooit nog meer voor de geest. (Jesaja 65:17)</a:t>
            </a:r>
          </a:p>
          <a:p>
            <a:endParaRPr lang="nl-NL" sz="2000" dirty="0" smtClean="0"/>
          </a:p>
          <a:p>
            <a:r>
              <a:rPr lang="nl-NL" sz="2000" dirty="0" smtClean="0"/>
              <a:t>In 2 Petrus lezen we:</a:t>
            </a:r>
            <a:br>
              <a:rPr lang="nl-NL" sz="2000" dirty="0" smtClean="0"/>
            </a:br>
            <a:r>
              <a:rPr lang="nl-NL" sz="2000" dirty="0" smtClean="0"/>
              <a:t/>
            </a:r>
            <a:br>
              <a:rPr lang="nl-NL" sz="2000" dirty="0" smtClean="0"/>
            </a:br>
            <a:r>
              <a:rPr lang="nl-NL" sz="2000" dirty="0" smtClean="0">
                <a:solidFill>
                  <a:srgbClr val="00B0F0"/>
                </a:solidFill>
              </a:rPr>
              <a:t>Maar wij vertrouwen op Gods belofte en zien uit naar een nieuwe hemel en een nieuwe aarde, waar gerechtigheid woont. (2 Petrus 3:13)</a:t>
            </a:r>
          </a:p>
          <a:p>
            <a:endParaRPr lang="nl-NL" sz="2000" dirty="0" smtClean="0"/>
          </a:p>
          <a:p>
            <a:r>
              <a:rPr lang="nl-NL" sz="2000" dirty="0" smtClean="0"/>
              <a:t>In Openbaring schrijft Johannes wat hij ziet:</a:t>
            </a:r>
            <a:br>
              <a:rPr lang="nl-NL" sz="2000" dirty="0" smtClean="0"/>
            </a:br>
            <a:r>
              <a:rPr lang="nl-NL" sz="2000" dirty="0" smtClean="0"/>
              <a:t/>
            </a:r>
            <a:br>
              <a:rPr lang="nl-NL" sz="2000" dirty="0" smtClean="0"/>
            </a:br>
            <a:r>
              <a:rPr lang="nl-NL" sz="2000" dirty="0" smtClean="0">
                <a:solidFill>
                  <a:srgbClr val="00B0F0"/>
                </a:solidFill>
              </a:rPr>
              <a:t>Ik zag een nieuwe hemel en een nieuwe aarde. Want de eerste hemel en de eerste aarde zijn voorbij, en de zee is er niet meer. (Openbaring 21:1)</a:t>
            </a:r>
          </a:p>
          <a:p>
            <a:endParaRPr lang="nl-NL" sz="20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24936" cy="3416320"/>
          </a:xfrm>
          <a:prstGeom prst="rect">
            <a:avLst/>
          </a:prstGeom>
          <a:noFill/>
        </p:spPr>
        <p:txBody>
          <a:bodyPr wrap="square" rtlCol="0">
            <a:spAutoFit/>
          </a:bodyPr>
          <a:lstStyle/>
          <a:p>
            <a:pPr marL="342900" indent="-342900">
              <a:buFont typeface="+mj-lt"/>
              <a:buAutoNum type="arabicPeriod" startAt="6"/>
            </a:pPr>
            <a:r>
              <a:rPr lang="nl-NL" dirty="0" smtClean="0"/>
              <a:t>Vervolgens worden alle </a:t>
            </a:r>
            <a:r>
              <a:rPr lang="nl-NL" dirty="0" smtClean="0"/>
              <a:t>opstandelingen </a:t>
            </a:r>
            <a:r>
              <a:rPr lang="nl-NL" dirty="0" smtClean="0"/>
              <a:t>door vuur getroffen.</a:t>
            </a:r>
            <a:br>
              <a:rPr lang="nl-NL" dirty="0" smtClean="0"/>
            </a:br>
            <a:r>
              <a:rPr lang="nl-NL" dirty="0" smtClean="0"/>
              <a:t>Ze worden in de </a:t>
            </a:r>
            <a:r>
              <a:rPr lang="nl-NL" dirty="0" smtClean="0"/>
              <a:t>vuurpoel </a:t>
            </a:r>
            <a:r>
              <a:rPr lang="nl-NL" dirty="0" smtClean="0"/>
              <a:t>gegooid.</a:t>
            </a:r>
            <a:br>
              <a:rPr lang="nl-NL" dirty="0" smtClean="0"/>
            </a:br>
            <a:r>
              <a:rPr lang="nl-NL" dirty="0" smtClean="0"/>
              <a:t>Ook de duivel, die hen misleidde, wordt in de poel van vuur en zwavel gegooid, bij het beest en de valse profeet.</a:t>
            </a:r>
            <a:br>
              <a:rPr lang="nl-NL" dirty="0" smtClean="0"/>
            </a:br>
            <a:endParaRPr lang="nl-NL" dirty="0" smtClean="0"/>
          </a:p>
          <a:p>
            <a:pPr marL="342900" indent="-342900">
              <a:buFont typeface="+mj-lt"/>
              <a:buAutoNum type="arabicPeriod" startAt="6"/>
            </a:pPr>
            <a:r>
              <a:rPr lang="nl-NL" dirty="0" smtClean="0"/>
              <a:t>Gelijktijdig met deze laatste twee fasen, worden alle opstandelingen beoordeeld en veroordeeld.</a:t>
            </a:r>
            <a:br>
              <a:rPr lang="nl-NL" dirty="0" smtClean="0"/>
            </a:br>
            <a:r>
              <a:rPr lang="nl-NL" dirty="0" smtClean="0"/>
              <a:t>Het resultaat is: Wie niet in het boek van het leven bleek te staan werd in de vuurpoel gegooid.</a:t>
            </a:r>
            <a:br>
              <a:rPr lang="nl-NL" dirty="0" smtClean="0"/>
            </a:br>
            <a:endParaRPr lang="nl-NL" dirty="0" smtClean="0"/>
          </a:p>
          <a:p>
            <a:pPr marL="342900" indent="-342900">
              <a:buFont typeface="+mj-lt"/>
              <a:buAutoNum type="arabicPeriod" startAt="6"/>
            </a:pPr>
            <a:endParaRPr lang="nl-NL" dirty="0" smtClean="0"/>
          </a:p>
          <a:p>
            <a:pPr marL="342900" indent="-342900">
              <a:buFont typeface="+mj-lt"/>
              <a:buAutoNum type="arabicPeriod" startAt="6"/>
            </a:pPr>
            <a:endParaRPr lang="nl-N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352928" cy="2000548"/>
          </a:xfrm>
          <a:prstGeom prst="rect">
            <a:avLst/>
          </a:prstGeom>
          <a:noFill/>
        </p:spPr>
        <p:txBody>
          <a:bodyPr wrap="square" rtlCol="0">
            <a:spAutoFit/>
          </a:bodyPr>
          <a:lstStyle/>
          <a:p>
            <a:r>
              <a:rPr lang="nl-NL" sz="2000" dirty="0" smtClean="0"/>
              <a:t>Bij deze interpretatie ga ik ervan uit dat:</a:t>
            </a:r>
            <a:br>
              <a:rPr lang="nl-NL" sz="2000" dirty="0" smtClean="0"/>
            </a:br>
            <a:r>
              <a:rPr lang="nl-NL" sz="2000" dirty="0" smtClean="0"/>
              <a:t/>
            </a:r>
            <a:br>
              <a:rPr lang="nl-NL" sz="2000" dirty="0" smtClean="0"/>
            </a:br>
            <a:r>
              <a:rPr lang="nl-NL" sz="2000" dirty="0" smtClean="0"/>
              <a:t>	</a:t>
            </a:r>
            <a:r>
              <a:rPr lang="nl-NL" sz="2400" b="1" dirty="0" smtClean="0">
                <a:solidFill>
                  <a:srgbClr val="C00000"/>
                </a:solidFill>
              </a:rPr>
              <a:t>de geliefde stad  =  het nieuwe Jeruzalem</a:t>
            </a:r>
            <a:r>
              <a:rPr lang="nl-NL" sz="2000" dirty="0" smtClean="0"/>
              <a:t/>
            </a:r>
            <a:br>
              <a:rPr lang="nl-NL" sz="2000" dirty="0" smtClean="0"/>
            </a:br>
            <a:r>
              <a:rPr lang="nl-NL" sz="2000" dirty="0" smtClean="0"/>
              <a:t/>
            </a:r>
            <a:br>
              <a:rPr lang="nl-NL" sz="2000" dirty="0" smtClean="0"/>
            </a:br>
            <a:r>
              <a:rPr lang="nl-NL" sz="2000" dirty="0" smtClean="0"/>
              <a:t>Het huidige Jeruzalem is helemaal geen geliefde stad meer, met al die moskeeën, met al die mensen die Jezus Christus verwerpen.</a:t>
            </a:r>
            <a:endParaRPr lang="nl-NL" sz="2000" dirty="0"/>
          </a:p>
        </p:txBody>
      </p:sp>
      <p:pic>
        <p:nvPicPr>
          <p:cNvPr id="1026" name="Picture 2" descr="C:\Users\Nico\Pictures\Afbeeldingen paradijsthese\imagesCAVAKSCK.jpg"/>
          <p:cNvPicPr>
            <a:picLocks noChangeAspect="1" noChangeArrowheads="1"/>
          </p:cNvPicPr>
          <p:nvPr/>
        </p:nvPicPr>
        <p:blipFill>
          <a:blip r:embed="rId3" cstate="print"/>
          <a:srcRect/>
          <a:stretch>
            <a:fillRect/>
          </a:stretch>
        </p:blipFill>
        <p:spPr bwMode="auto">
          <a:xfrm>
            <a:off x="1907704" y="2852936"/>
            <a:ext cx="5472608" cy="3641772"/>
          </a:xfrm>
          <a:prstGeom prst="rect">
            <a:avLst/>
          </a:prstGeom>
          <a:noFill/>
        </p:spPr>
      </p:pic>
      <p:cxnSp>
        <p:nvCxnSpPr>
          <p:cNvPr id="5" name="Rechte verbindingslijn 4"/>
          <p:cNvCxnSpPr/>
          <p:nvPr/>
        </p:nvCxnSpPr>
        <p:spPr>
          <a:xfrm>
            <a:off x="1619672" y="3068960"/>
            <a:ext cx="6624736" cy="3024336"/>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flipV="1">
            <a:off x="1331640" y="3645024"/>
            <a:ext cx="6840760" cy="2448272"/>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496944" cy="6247864"/>
          </a:xfrm>
          <a:prstGeom prst="rect">
            <a:avLst/>
          </a:prstGeom>
          <a:noFill/>
        </p:spPr>
        <p:txBody>
          <a:bodyPr wrap="square" rtlCol="0">
            <a:spAutoFit/>
          </a:bodyPr>
          <a:lstStyle/>
          <a:p>
            <a:r>
              <a:rPr lang="nl-NL" sz="2000" dirty="0" smtClean="0"/>
              <a:t>Bij deze interpretatie vallen enkele tekstdelen uit Openbaring op zijn plaats, maar lang niet alle. Er blijven nog tal van vragen over.</a:t>
            </a:r>
          </a:p>
          <a:p>
            <a:r>
              <a:rPr lang="nl-NL" sz="2000" dirty="0" smtClean="0"/>
              <a:t>Laten we enkele noemen en erop ingaan:</a:t>
            </a:r>
          </a:p>
          <a:p>
            <a:endParaRPr lang="nl-NL" sz="2000" dirty="0" smtClean="0"/>
          </a:p>
          <a:p>
            <a:pPr marL="342900" indent="-342900">
              <a:buFont typeface="+mj-lt"/>
              <a:buAutoNum type="alphaLcPeriod"/>
            </a:pPr>
            <a:r>
              <a:rPr lang="nl-NL" sz="2000" dirty="0" smtClean="0">
                <a:solidFill>
                  <a:srgbClr val="C00000"/>
                </a:solidFill>
              </a:rPr>
              <a:t>Wanneer vindt de opname van de gemeente plaats?</a:t>
            </a:r>
            <a:r>
              <a:rPr lang="nl-NL" sz="2000" dirty="0" smtClean="0"/>
              <a:t/>
            </a:r>
            <a:br>
              <a:rPr lang="nl-NL" sz="2000" dirty="0" smtClean="0"/>
            </a:br>
            <a:r>
              <a:rPr lang="nl-NL" sz="2000" dirty="0" smtClean="0"/>
              <a:t>De opname staat min of meer beschreven in 1 Tessalonicenzen 4, </a:t>
            </a:r>
            <a:br>
              <a:rPr lang="nl-NL" sz="2000" dirty="0" smtClean="0"/>
            </a:br>
            <a:r>
              <a:rPr lang="nl-NL" sz="2000" dirty="0" smtClean="0"/>
              <a:t>1 Korintiërs 15 en Matteüs 24:40-41.</a:t>
            </a:r>
            <a:br>
              <a:rPr lang="nl-NL" sz="2000" dirty="0" smtClean="0"/>
            </a:br>
            <a:r>
              <a:rPr lang="nl-NL" sz="2000" dirty="0" smtClean="0"/>
              <a:t>In Openbaring is de opname te plaatsen net voor het klinken van de eerste bazuin.</a:t>
            </a:r>
            <a:br>
              <a:rPr lang="nl-NL" sz="2000" dirty="0" smtClean="0"/>
            </a:br>
            <a:r>
              <a:rPr lang="nl-NL" sz="2000" dirty="0" smtClean="0"/>
              <a:t>Ik denk, dat de omvorming van de bolvormige aarde tot een afgeknotte bipiramidevorm grotendeels samenvalt met de grote verdrukking.</a:t>
            </a:r>
            <a:br>
              <a:rPr lang="nl-NL" sz="2000" dirty="0" smtClean="0"/>
            </a:br>
            <a:r>
              <a:rPr lang="nl-NL" sz="2000" dirty="0" smtClean="0"/>
              <a:t>Maar daarover later meer.</a:t>
            </a:r>
            <a:br>
              <a:rPr lang="nl-NL" sz="2000" dirty="0" smtClean="0"/>
            </a:br>
            <a:endParaRPr lang="nl-NL" sz="2000" dirty="0" smtClean="0"/>
          </a:p>
          <a:p>
            <a:pPr marL="342900" indent="-342900">
              <a:buFont typeface="+mj-lt"/>
              <a:buAutoNum type="alphaLcPeriod"/>
            </a:pPr>
            <a:r>
              <a:rPr lang="nl-NL" sz="2000" dirty="0" smtClean="0">
                <a:solidFill>
                  <a:srgbClr val="C00000"/>
                </a:solidFill>
              </a:rPr>
              <a:t>Zeggen de ‘vier hoeken van de aarde’ nog iets?</a:t>
            </a:r>
            <a:r>
              <a:rPr lang="nl-NL" sz="2000" dirty="0" smtClean="0"/>
              <a:t/>
            </a:r>
            <a:br>
              <a:rPr lang="nl-NL" sz="2000" dirty="0" smtClean="0"/>
            </a:br>
            <a:r>
              <a:rPr lang="nl-NL" sz="2000" dirty="0" smtClean="0"/>
              <a:t>Ik denk dat de vier hoeken van de aarde concreet moeten worden opgevat.</a:t>
            </a:r>
            <a:br>
              <a:rPr lang="nl-NL" sz="2000" dirty="0" smtClean="0"/>
            </a:br>
            <a:r>
              <a:rPr lang="nl-NL" sz="2000" dirty="0" smtClean="0"/>
              <a:t>Zij duiden op het ontstaan van de bipiramidevorm van de aarde.</a:t>
            </a:r>
            <a:br>
              <a:rPr lang="nl-NL" sz="2000" dirty="0" smtClean="0"/>
            </a:br>
            <a:r>
              <a:rPr lang="nl-NL" sz="2000" dirty="0" smtClean="0"/>
              <a:t>In Openbaring 20:8 duidt dit op aanwezigheid van de nieuwe hemel en de nieuwe aarde in de vorm van een bipiramide.</a:t>
            </a:r>
            <a:br>
              <a:rPr lang="nl-NL" sz="2000" dirty="0" smtClean="0"/>
            </a:br>
            <a:r>
              <a:rPr lang="nl-NL" sz="2000" dirty="0" smtClean="0"/>
              <a:t>In Openbaring 7:1, denk ik, dat daarmee het tijdstip wordt aangegeven waarmee de omvorming tot bipiramide start.</a:t>
            </a:r>
            <a:endParaRPr lang="nl-NL"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496944" cy="6247864"/>
          </a:xfrm>
          <a:prstGeom prst="rect">
            <a:avLst/>
          </a:prstGeom>
          <a:noFill/>
        </p:spPr>
        <p:txBody>
          <a:bodyPr wrap="square" rtlCol="0">
            <a:spAutoFit/>
          </a:bodyPr>
          <a:lstStyle/>
          <a:p>
            <a:pPr marL="342900" indent="-342900">
              <a:buFont typeface="+mj-lt"/>
              <a:buAutoNum type="alphaLcPeriod" startAt="3"/>
            </a:pPr>
            <a:r>
              <a:rPr lang="nl-NL" sz="2000" dirty="0" smtClean="0">
                <a:solidFill>
                  <a:srgbClr val="C00000"/>
                </a:solidFill>
              </a:rPr>
              <a:t>Worden </a:t>
            </a:r>
            <a:r>
              <a:rPr lang="nl-NL" sz="2000" b="1" dirty="0" smtClean="0">
                <a:solidFill>
                  <a:srgbClr val="C00000"/>
                </a:solidFill>
              </a:rPr>
              <a:t>alle</a:t>
            </a:r>
            <a:r>
              <a:rPr lang="nl-NL" sz="2000" dirty="0" smtClean="0">
                <a:solidFill>
                  <a:srgbClr val="C00000"/>
                </a:solidFill>
              </a:rPr>
              <a:t> gelovigen vóór</a:t>
            </a:r>
            <a:r>
              <a:rPr lang="nl-NL" sz="2000" b="1" dirty="0" smtClean="0">
                <a:solidFill>
                  <a:srgbClr val="C00000"/>
                </a:solidFill>
              </a:rPr>
              <a:t> </a:t>
            </a:r>
            <a:r>
              <a:rPr lang="nl-NL" sz="2000" dirty="0" smtClean="0">
                <a:solidFill>
                  <a:srgbClr val="C00000"/>
                </a:solidFill>
              </a:rPr>
              <a:t>de grote verdrukking opgenomen?</a:t>
            </a:r>
            <a:r>
              <a:rPr lang="nl-NL" sz="2000" dirty="0" smtClean="0"/>
              <a:t/>
            </a:r>
            <a:br>
              <a:rPr lang="nl-NL" sz="2000" dirty="0" smtClean="0"/>
            </a:br>
            <a:r>
              <a:rPr lang="nl-NL" sz="2000" dirty="0" smtClean="0"/>
              <a:t>In 1 Korintiërs 15:51-52 lezen we daarover:</a:t>
            </a:r>
            <a:br>
              <a:rPr lang="nl-NL" sz="2000" dirty="0" smtClean="0"/>
            </a:br>
            <a:r>
              <a:rPr lang="nl-NL" sz="2000" dirty="0" smtClean="0"/>
              <a:t/>
            </a:r>
            <a:br>
              <a:rPr lang="nl-NL" sz="2000" dirty="0" smtClean="0"/>
            </a:br>
            <a:r>
              <a:rPr lang="nl-NL" sz="2000" dirty="0" smtClean="0">
                <a:solidFill>
                  <a:srgbClr val="00B0F0"/>
                </a:solidFill>
              </a:rPr>
              <a:t>Ik zal u een geheim onthullen: wij zullen niet </a:t>
            </a:r>
            <a:r>
              <a:rPr lang="nl-NL" sz="2000" b="1" dirty="0" smtClean="0">
                <a:solidFill>
                  <a:srgbClr val="00B0F0"/>
                </a:solidFill>
              </a:rPr>
              <a:t>allemaal</a:t>
            </a:r>
            <a:r>
              <a:rPr lang="nl-NL" sz="2000" dirty="0" smtClean="0">
                <a:solidFill>
                  <a:srgbClr val="00B0F0"/>
                </a:solidFill>
              </a:rPr>
              <a:t> eerst sterven – toch zullen wij </a:t>
            </a:r>
            <a:r>
              <a:rPr lang="nl-NL" sz="2000" b="1" dirty="0" smtClean="0">
                <a:solidFill>
                  <a:srgbClr val="00B0F0"/>
                </a:solidFill>
              </a:rPr>
              <a:t>allemaal</a:t>
            </a:r>
            <a:r>
              <a:rPr lang="nl-NL" sz="2000" dirty="0" smtClean="0">
                <a:solidFill>
                  <a:srgbClr val="00B0F0"/>
                </a:solidFill>
              </a:rPr>
              <a:t> veranderd worden, in een ondeelbaar ogenblik, in een oogwenk, wanneer de bazuin het einde inluidt. Wanneer de bazuin weerklinkt, zullen de doden worden opgewekt met een onvergankelijk lichaam en zullen ook wij veranderen.</a:t>
            </a:r>
            <a:r>
              <a:rPr lang="nl-NL" sz="2000" dirty="0" smtClean="0"/>
              <a:t/>
            </a:r>
            <a:br>
              <a:rPr lang="nl-NL" sz="2000" dirty="0" smtClean="0"/>
            </a:br>
            <a:r>
              <a:rPr lang="nl-NL" sz="2000" dirty="0" smtClean="0"/>
              <a:t/>
            </a:r>
            <a:br>
              <a:rPr lang="nl-NL" sz="2000" dirty="0" smtClean="0"/>
            </a:br>
            <a:r>
              <a:rPr lang="nl-NL" sz="2000" dirty="0" smtClean="0"/>
              <a:t>Ook hier spreekt de Schrift in absolute termen: </a:t>
            </a:r>
            <a:r>
              <a:rPr lang="nl-NL" sz="2000" b="1" dirty="0" smtClean="0"/>
              <a:t>allemaal.</a:t>
            </a:r>
            <a:r>
              <a:rPr lang="nl-NL" sz="2000" dirty="0" smtClean="0"/>
              <a:t/>
            </a:r>
            <a:br>
              <a:rPr lang="nl-NL" sz="2000" dirty="0" smtClean="0"/>
            </a:br>
            <a:r>
              <a:rPr lang="nl-NL" sz="2000" dirty="0" smtClean="0"/>
              <a:t>Maar ook hier, denk ik, dat het niet zo absoluut bedoeld is.</a:t>
            </a:r>
            <a:br>
              <a:rPr lang="nl-NL" sz="2000" dirty="0" smtClean="0"/>
            </a:br>
            <a:r>
              <a:rPr lang="nl-NL" sz="2000" dirty="0" smtClean="0"/>
              <a:t>In Openbaring 11  lezen we over de twee getuigen. Zij zullen 1260 dagen , gehuld in een boetekleed, profeteren. Ik denk dat die 1260 dagen beginnen vóór de grote verdrukking en doorlopen tot in de grote verdrukking.</a:t>
            </a:r>
            <a:br>
              <a:rPr lang="nl-NL" sz="2000" dirty="0" smtClean="0"/>
            </a:br>
            <a:r>
              <a:rPr lang="nl-NL" sz="2000" dirty="0" smtClean="0"/>
              <a:t>Tijdens die 1260 </a:t>
            </a:r>
            <a:r>
              <a:rPr lang="nl-NL" sz="2000" dirty="0" smtClean="0"/>
              <a:t>dagen </a:t>
            </a:r>
            <a:r>
              <a:rPr lang="nl-NL" sz="2000" dirty="0" smtClean="0"/>
              <a:t>zullen mensen uit alle landen en volken proberen alles wat nog rest aan christelijke religieuze waarden te vertrappen.</a:t>
            </a:r>
            <a:br>
              <a:rPr lang="nl-NL" sz="2000" dirty="0" smtClean="0"/>
            </a:br>
            <a:r>
              <a:rPr lang="nl-NL" sz="2000" dirty="0" smtClean="0">
                <a:solidFill>
                  <a:srgbClr val="C00000"/>
                </a:solidFill>
              </a:rPr>
              <a:t>Maar die twee getuigen houden stand. Ook de 144.000</a:t>
            </a:r>
            <a:r>
              <a:rPr lang="nl-NL" sz="2000" dirty="0" smtClean="0">
                <a:solidFill>
                  <a:srgbClr val="C00000"/>
                </a:solidFill>
              </a:rPr>
              <a:t>.(later </a:t>
            </a:r>
            <a:r>
              <a:rPr lang="nl-NL" sz="2000" dirty="0" smtClean="0">
                <a:solidFill>
                  <a:srgbClr val="C00000"/>
                </a:solidFill>
              </a:rPr>
              <a:t>meer hierover)</a:t>
            </a:r>
            <a:br>
              <a:rPr lang="nl-NL" sz="2000" dirty="0" smtClean="0">
                <a:solidFill>
                  <a:srgbClr val="C00000"/>
                </a:solidFill>
              </a:rPr>
            </a:br>
            <a:r>
              <a:rPr lang="nl-NL" sz="2000" dirty="0" smtClean="0">
                <a:solidFill>
                  <a:srgbClr val="C00000"/>
                </a:solidFill>
              </a:rPr>
              <a:t>De HEER blijft ook tijdens de grote verdrukking manifest aanwezig in deze twee getuigen en ook in de 144.000 verzegelden, om ook dan nog de mensen op te roepen zich te bekeren.</a:t>
            </a:r>
            <a:endParaRPr lang="nl-N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476672"/>
            <a:ext cx="8352928" cy="5940088"/>
          </a:xfrm>
          <a:prstGeom prst="rect">
            <a:avLst/>
          </a:prstGeom>
          <a:noFill/>
        </p:spPr>
        <p:txBody>
          <a:bodyPr wrap="square" rtlCol="0">
            <a:spAutoFit/>
          </a:bodyPr>
          <a:lstStyle/>
          <a:p>
            <a:pPr marL="342900" indent="-342900">
              <a:buFont typeface="+mj-lt"/>
              <a:buAutoNum type="alphaLcPeriod" startAt="3"/>
            </a:pPr>
            <a:r>
              <a:rPr lang="nl-NL" sz="2000" dirty="0" smtClean="0">
                <a:solidFill>
                  <a:srgbClr val="C00000"/>
                </a:solidFill>
              </a:rPr>
              <a:t>Worden alle gelovigen </a:t>
            </a:r>
            <a:r>
              <a:rPr lang="nl-NL" sz="2000" b="1" dirty="0" smtClean="0">
                <a:solidFill>
                  <a:srgbClr val="C00000"/>
                </a:solidFill>
              </a:rPr>
              <a:t>vóór </a:t>
            </a:r>
            <a:r>
              <a:rPr lang="nl-NL" sz="2000" dirty="0" smtClean="0">
                <a:solidFill>
                  <a:srgbClr val="C00000"/>
                </a:solidFill>
              </a:rPr>
              <a:t>de grote verdrukking opgenomen? (vervolg)</a:t>
            </a:r>
            <a:r>
              <a:rPr lang="nl-NL" sz="2000" dirty="0" smtClean="0"/>
              <a:t/>
            </a:r>
            <a:br>
              <a:rPr lang="nl-NL" sz="2000" dirty="0" smtClean="0"/>
            </a:br>
            <a:r>
              <a:rPr lang="nl-NL" sz="2000" dirty="0" smtClean="0"/>
              <a:t>In 1 Korintiërs 15:51-52 lezen we daarover:</a:t>
            </a:r>
            <a:br>
              <a:rPr lang="nl-NL" sz="2000" dirty="0" smtClean="0"/>
            </a:br>
            <a:r>
              <a:rPr lang="nl-NL" sz="2000" dirty="0" smtClean="0"/>
              <a:t/>
            </a:r>
            <a:br>
              <a:rPr lang="nl-NL" sz="2000" dirty="0" smtClean="0"/>
            </a:br>
            <a:r>
              <a:rPr lang="nl-NL" sz="2000" dirty="0" smtClean="0">
                <a:solidFill>
                  <a:srgbClr val="00B0F0"/>
                </a:solidFill>
              </a:rPr>
              <a:t>Ik zal u een </a:t>
            </a:r>
            <a:r>
              <a:rPr lang="nl-NL" sz="2000" b="1" dirty="0" smtClean="0">
                <a:solidFill>
                  <a:srgbClr val="00B0F0"/>
                </a:solidFill>
              </a:rPr>
              <a:t>geheim </a:t>
            </a:r>
            <a:r>
              <a:rPr lang="nl-NL" sz="2000" dirty="0" smtClean="0">
                <a:solidFill>
                  <a:srgbClr val="00B0F0"/>
                </a:solidFill>
              </a:rPr>
              <a:t>onthullen: wij zullen niet allemaal eerst sterven – toch zullen wij allemaal veranderd worden, in een ondeelbaar ogenblik, in een oogwenk, </a:t>
            </a:r>
            <a:r>
              <a:rPr lang="nl-NL" sz="2000" b="1" dirty="0" smtClean="0">
                <a:solidFill>
                  <a:srgbClr val="00B0F0"/>
                </a:solidFill>
              </a:rPr>
              <a:t>wanneer de bazuin het einde inluidt</a:t>
            </a:r>
            <a:r>
              <a:rPr lang="nl-NL" sz="2000" dirty="0" smtClean="0">
                <a:solidFill>
                  <a:srgbClr val="00B0F0"/>
                </a:solidFill>
              </a:rPr>
              <a:t>. Wanneer de bazuin weerklinkt, zullen de doden worden opgewekt met een onvergankelijk lichaam en zullen ook wij veranderen.</a:t>
            </a:r>
            <a:r>
              <a:rPr lang="nl-NL" sz="2000" dirty="0" smtClean="0"/>
              <a:t/>
            </a:r>
            <a:br>
              <a:rPr lang="nl-NL" sz="2000" dirty="0" smtClean="0"/>
            </a:br>
            <a:r>
              <a:rPr lang="nl-NL" sz="2000" dirty="0" smtClean="0"/>
              <a:t/>
            </a:r>
            <a:br>
              <a:rPr lang="nl-NL" sz="2000" dirty="0" smtClean="0"/>
            </a:br>
            <a:r>
              <a:rPr lang="nl-NL" sz="2000" dirty="0" smtClean="0"/>
              <a:t>Hier wordt een geheim </a:t>
            </a:r>
            <a:r>
              <a:rPr lang="nl-NL" sz="2000" dirty="0" smtClean="0"/>
              <a:t>onthuld, </a:t>
            </a:r>
            <a:r>
              <a:rPr lang="nl-NL" sz="2000" dirty="0" smtClean="0"/>
              <a:t>dat toch niet alles duidelijk maakt.</a:t>
            </a:r>
            <a:br>
              <a:rPr lang="nl-NL" sz="2000" dirty="0" smtClean="0"/>
            </a:br>
            <a:r>
              <a:rPr lang="nl-NL" sz="2000" dirty="0" smtClean="0"/>
              <a:t>Uit Openbaring weten we dat de bazuinen zullen klinken bij het opengaan van het zevende zegel. Daarmee wordt het einde ingeluid.</a:t>
            </a:r>
            <a:br>
              <a:rPr lang="nl-NL" sz="2000" dirty="0" smtClean="0"/>
            </a:br>
            <a:r>
              <a:rPr lang="nl-NL" sz="2000" dirty="0" smtClean="0"/>
              <a:t>Net voorafgaand aan dat moment (Openbaring 7) ontvangen 144.000 gelovigen </a:t>
            </a:r>
            <a:r>
              <a:rPr lang="nl-NL" sz="2000" b="1" dirty="0" smtClean="0"/>
              <a:t>een zegel</a:t>
            </a:r>
            <a:r>
              <a:rPr lang="nl-NL" sz="2000" dirty="0" smtClean="0"/>
              <a:t>, waarmee wordt aangegeven dat zij de komende verdrukking zullen doorstaan. </a:t>
            </a:r>
            <a:br>
              <a:rPr lang="nl-NL" sz="2000" dirty="0" smtClean="0"/>
            </a:br>
            <a:r>
              <a:rPr lang="nl-NL" sz="2000" dirty="0" smtClean="0"/>
              <a:t>In Openbaring 14 zien we, dat deze 144.000 opgenomen zijn in de hemel.</a:t>
            </a:r>
            <a:br>
              <a:rPr lang="nl-NL" sz="2000" dirty="0" smtClean="0"/>
            </a:br>
            <a:r>
              <a:rPr lang="nl-NL" sz="2000" dirty="0" smtClean="0"/>
              <a:t>Kennelijk wordt gedurende de tijd, die ligt tussen Openbaring 7 en Openbaring 14, alle gelovigen opgenomen. (de opname van de gemeente)</a:t>
            </a:r>
            <a:r>
              <a:rPr lang="nl-NL" sz="2000" dirty="0" smtClean="0">
                <a:solidFill>
                  <a:srgbClr val="C00000"/>
                </a:solidFill>
              </a:rPr>
              <a:t/>
            </a:r>
            <a:br>
              <a:rPr lang="nl-NL" sz="2000" dirty="0" smtClean="0">
                <a:solidFill>
                  <a:srgbClr val="C00000"/>
                </a:solidFill>
              </a:rPr>
            </a:br>
            <a:r>
              <a:rPr lang="nl-NL" sz="2000" dirty="0" smtClean="0">
                <a:solidFill>
                  <a:srgbClr val="C00000"/>
                </a:solidFill>
              </a:rPr>
              <a:t>Maar daarover later meer.</a:t>
            </a:r>
            <a:endParaRPr lang="nl-NL" dirty="0">
              <a:solidFill>
                <a:srgbClr val="C0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24936" cy="5940088"/>
          </a:xfrm>
          <a:prstGeom prst="rect">
            <a:avLst/>
          </a:prstGeom>
          <a:noFill/>
        </p:spPr>
        <p:txBody>
          <a:bodyPr wrap="square" rtlCol="0">
            <a:spAutoFit/>
          </a:bodyPr>
          <a:lstStyle/>
          <a:p>
            <a:pPr marL="457200" indent="-457200">
              <a:buFont typeface="+mj-lt"/>
              <a:buAutoNum type="alphaLcPeriod" startAt="4"/>
            </a:pPr>
            <a:r>
              <a:rPr lang="nl-NL" sz="2000" dirty="0" smtClean="0">
                <a:solidFill>
                  <a:srgbClr val="C00000"/>
                </a:solidFill>
              </a:rPr>
              <a:t>Krijgen alle mensen die uit de dood en het dodenrijk opstaan nog een reële kans?</a:t>
            </a:r>
            <a:r>
              <a:rPr lang="nl-NL" sz="2000" dirty="0" smtClean="0"/>
              <a:t/>
            </a:r>
            <a:br>
              <a:rPr lang="nl-NL" sz="2000" dirty="0" smtClean="0"/>
            </a:br>
            <a:r>
              <a:rPr lang="nl-NL" sz="2000" dirty="0" smtClean="0"/>
              <a:t>Ik verwacht het wel, omdat de geschetste omstandigheden daartoe aanleiding geven. We zagen immers:</a:t>
            </a:r>
            <a:br>
              <a:rPr lang="nl-NL" sz="2000" dirty="0" smtClean="0"/>
            </a:br>
            <a:r>
              <a:rPr lang="nl-NL" sz="2000" dirty="0" smtClean="0"/>
              <a:t>- eerst staan alle doden op en ontvangen een onvergankelijk lichaam.</a:t>
            </a:r>
            <a:br>
              <a:rPr lang="nl-NL" sz="2000" dirty="0" smtClean="0"/>
            </a:br>
            <a:r>
              <a:rPr lang="nl-NL" sz="2000" dirty="0" smtClean="0"/>
              <a:t>- daarna zien zij de boeken opengaan en zien daarin de hele</a:t>
            </a:r>
            <a:br>
              <a:rPr lang="nl-NL" sz="2000" dirty="0" smtClean="0"/>
            </a:br>
            <a:r>
              <a:rPr lang="nl-NL" sz="2000" dirty="0" smtClean="0"/>
              <a:t>   heilsgeschiedenis aan zich voorbij gaan.</a:t>
            </a:r>
            <a:br>
              <a:rPr lang="nl-NL" sz="2000" dirty="0" smtClean="0"/>
            </a:br>
            <a:r>
              <a:rPr lang="nl-NL" sz="2000" dirty="0" smtClean="0"/>
              <a:t>- </a:t>
            </a:r>
            <a:r>
              <a:rPr lang="nl-NL" sz="2000" dirty="0" smtClean="0"/>
              <a:t>zij </a:t>
            </a:r>
            <a:r>
              <a:rPr lang="nl-NL" sz="2000" dirty="0" smtClean="0"/>
              <a:t>komen allen zo onder de indruk van Gods grootheid en Zijn liefde, </a:t>
            </a:r>
            <a:br>
              <a:rPr lang="nl-NL" sz="2000" dirty="0" smtClean="0"/>
            </a:br>
            <a:r>
              <a:rPr lang="nl-NL" sz="2000" dirty="0" smtClean="0"/>
              <a:t>   dat zij allen hun knieën buigen en God gaan loven.</a:t>
            </a:r>
            <a:br>
              <a:rPr lang="nl-NL" sz="2000" dirty="0" smtClean="0"/>
            </a:br>
            <a:r>
              <a:rPr lang="nl-NL" sz="2000" dirty="0" smtClean="0"/>
              <a:t/>
            </a:r>
            <a:br>
              <a:rPr lang="nl-NL" sz="2000" dirty="0" smtClean="0"/>
            </a:br>
            <a:r>
              <a:rPr lang="nl-NL" sz="2000" dirty="0" smtClean="0"/>
              <a:t>Kortom, allen ontvangen een reëel beeld van de hele geschiedenis.</a:t>
            </a:r>
            <a:br>
              <a:rPr lang="nl-NL" sz="2000" dirty="0" smtClean="0"/>
            </a:br>
            <a:r>
              <a:rPr lang="nl-NL" sz="2000" dirty="0" smtClean="0"/>
              <a:t>Hun inzicht is zo </a:t>
            </a:r>
            <a:r>
              <a:rPr lang="nl-NL" sz="2000" dirty="0" smtClean="0"/>
              <a:t>optimaal, dat </a:t>
            </a:r>
            <a:r>
              <a:rPr lang="nl-NL" sz="2000" dirty="0" smtClean="0"/>
              <a:t>zij God erkennen. </a:t>
            </a:r>
            <a:br>
              <a:rPr lang="nl-NL" sz="2000" dirty="0" smtClean="0"/>
            </a:br>
            <a:r>
              <a:rPr lang="nl-NL" sz="2000" dirty="0" smtClean="0"/>
              <a:t/>
            </a:r>
            <a:br>
              <a:rPr lang="nl-NL" sz="2000" dirty="0" smtClean="0"/>
            </a:br>
            <a:r>
              <a:rPr lang="nl-NL" sz="2000" dirty="0" smtClean="0"/>
              <a:t>Alleen dan volgt nog de laatste beproeving.</a:t>
            </a:r>
            <a:br>
              <a:rPr lang="nl-NL" sz="2000" dirty="0" smtClean="0"/>
            </a:br>
            <a:r>
              <a:rPr lang="nl-NL" sz="2000" dirty="0" smtClean="0"/>
              <a:t>Satan mag hen verleidden. Zij moeten kiezen!</a:t>
            </a:r>
            <a:br>
              <a:rPr lang="nl-NL" sz="2000" dirty="0" smtClean="0"/>
            </a:br>
            <a:r>
              <a:rPr lang="nl-NL" sz="2000" dirty="0" smtClean="0"/>
              <a:t/>
            </a:r>
            <a:br>
              <a:rPr lang="nl-NL" sz="2000" dirty="0" smtClean="0"/>
            </a:br>
            <a:r>
              <a:rPr lang="nl-NL" sz="2000" dirty="0" smtClean="0">
                <a:solidFill>
                  <a:srgbClr val="FF0000"/>
                </a:solidFill>
              </a:rPr>
              <a:t>Zie voor meer over deze keuzemogelijkheid de volgende </a:t>
            </a:r>
            <a:r>
              <a:rPr lang="nl-NL" sz="2000" dirty="0" err="1" smtClean="0">
                <a:solidFill>
                  <a:srgbClr val="FF0000"/>
                </a:solidFill>
              </a:rPr>
              <a:t>PP-presentatie</a:t>
            </a:r>
            <a:r>
              <a:rPr lang="nl-NL" sz="2000" dirty="0" smtClean="0">
                <a:solidFill>
                  <a:srgbClr val="FF0000"/>
                </a:solidFill>
              </a:rPr>
              <a:t/>
            </a:r>
            <a:br>
              <a:rPr lang="nl-NL" sz="2000" dirty="0" smtClean="0">
                <a:solidFill>
                  <a:srgbClr val="FF0000"/>
                </a:solidFill>
              </a:rPr>
            </a:br>
            <a:r>
              <a:rPr lang="nl-NL" sz="2000" dirty="0" smtClean="0">
                <a:solidFill>
                  <a:srgbClr val="FF0000"/>
                </a:solidFill>
              </a:rPr>
              <a:t>over de </a:t>
            </a:r>
            <a:r>
              <a:rPr lang="nl-NL" sz="2000" dirty="0" smtClean="0">
                <a:solidFill>
                  <a:srgbClr val="FF0000"/>
                </a:solidFill>
              </a:rPr>
              <a:t>voorzienigheid</a:t>
            </a:r>
            <a:endParaRPr lang="nl-NL" sz="2000" dirty="0" smtClean="0">
              <a:solidFill>
                <a:srgbClr val="FF0000"/>
              </a:solidFill>
            </a:endParaRPr>
          </a:p>
          <a:p>
            <a:pPr marL="342900" indent="-342900"/>
            <a:endParaRPr lang="nl-NL"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620688"/>
            <a:ext cx="8280920" cy="3785652"/>
          </a:xfrm>
          <a:prstGeom prst="rect">
            <a:avLst/>
          </a:prstGeom>
          <a:noFill/>
        </p:spPr>
        <p:txBody>
          <a:bodyPr wrap="square" rtlCol="0">
            <a:spAutoFit/>
          </a:bodyPr>
          <a:lstStyle/>
          <a:p>
            <a:pPr marL="457200" indent="-457200">
              <a:buFont typeface="+mj-lt"/>
              <a:buAutoNum type="alphaLcPeriod" startAt="5"/>
            </a:pPr>
            <a:r>
              <a:rPr lang="nl-NL" sz="2000" dirty="0" smtClean="0">
                <a:solidFill>
                  <a:srgbClr val="C00000"/>
                </a:solidFill>
              </a:rPr>
              <a:t>Komt een draaiing van de chronologische volgorde meer voor?</a:t>
            </a:r>
            <a:br>
              <a:rPr lang="nl-NL" sz="2000" dirty="0" smtClean="0">
                <a:solidFill>
                  <a:srgbClr val="C00000"/>
                </a:solidFill>
              </a:rPr>
            </a:br>
            <a:r>
              <a:rPr lang="nl-NL" sz="2000" dirty="0" smtClean="0"/>
              <a:t>In de Studiebijbel ben ik iets dergelijks tegengekomen bij de toelichting op Jesaja 6:1-13</a:t>
            </a:r>
            <a:br>
              <a:rPr lang="nl-NL" sz="2000" dirty="0" smtClean="0"/>
            </a:br>
            <a:r>
              <a:rPr lang="nl-NL" sz="2000" dirty="0" smtClean="0"/>
              <a:t>In Openbaring 4 – 19  lezen we over:</a:t>
            </a:r>
            <a:br>
              <a:rPr lang="nl-NL" sz="2000" dirty="0" smtClean="0"/>
            </a:br>
            <a:r>
              <a:rPr lang="nl-NL" sz="2000" dirty="0" smtClean="0"/>
              <a:t>- het verbreken van de zeven zegels</a:t>
            </a:r>
            <a:br>
              <a:rPr lang="nl-NL" sz="2000" dirty="0" smtClean="0"/>
            </a:br>
            <a:r>
              <a:rPr lang="nl-NL" sz="2000" dirty="0" smtClean="0"/>
              <a:t>- het blazen van de zeven bazuinen</a:t>
            </a:r>
            <a:br>
              <a:rPr lang="nl-NL" sz="2000" dirty="0" smtClean="0"/>
            </a:br>
            <a:r>
              <a:rPr lang="nl-NL" sz="2000" dirty="0" smtClean="0"/>
              <a:t>- het legen van zeven offerschalen</a:t>
            </a:r>
          </a:p>
          <a:p>
            <a:pPr marL="457200" indent="-457200">
              <a:buFont typeface="+mj-lt"/>
              <a:buAutoNum type="alphaLcPeriod" startAt="5"/>
            </a:pPr>
            <a:endParaRPr lang="nl-NL" sz="2000" dirty="0" smtClean="0"/>
          </a:p>
          <a:p>
            <a:pPr marL="457200" indent="-457200"/>
            <a:r>
              <a:rPr lang="nl-NL" sz="2000" dirty="0" smtClean="0"/>
              <a:t>	In veel commentaren is te lezen dat we gedeelten uit Openbaring niet chronologisch kunnen lezen.</a:t>
            </a:r>
            <a:br>
              <a:rPr lang="nl-NL" sz="2000" dirty="0" smtClean="0"/>
            </a:br>
            <a:r>
              <a:rPr lang="nl-NL" sz="2000" dirty="0" smtClean="0"/>
              <a:t>Vandaar, denk ik, dat de gegeven interpretatie op Openbaring 19-21 aansluit bij een dergelijk idee.</a:t>
            </a:r>
            <a:endParaRPr lang="nl-NL"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51520" y="404664"/>
            <a:ext cx="8496944" cy="5940088"/>
          </a:xfrm>
          <a:prstGeom prst="rect">
            <a:avLst/>
          </a:prstGeom>
          <a:noFill/>
        </p:spPr>
        <p:txBody>
          <a:bodyPr wrap="square" rtlCol="0">
            <a:spAutoFit/>
          </a:bodyPr>
          <a:lstStyle/>
          <a:p>
            <a:pPr algn="ctr"/>
            <a:r>
              <a:rPr lang="nl-NL" sz="2400" dirty="0" smtClean="0">
                <a:solidFill>
                  <a:schemeClr val="bg1">
                    <a:lumMod val="65000"/>
                  </a:schemeClr>
                </a:solidFill>
              </a:rPr>
              <a:t>Het nieuwe Jeruzalem is in aanbouw</a:t>
            </a:r>
          </a:p>
          <a:p>
            <a:endParaRPr lang="nl-NL" sz="2000" dirty="0" smtClean="0"/>
          </a:p>
          <a:p>
            <a:r>
              <a:rPr lang="nl-NL" sz="2000" dirty="0" smtClean="0"/>
              <a:t>Na Zijn sterven aan het kruis heeft Jezus nog diezelfde dag het paradijs heropend. Samen met Zijn Vader liep Hij over de paden, waarop eens Adam en Eva hadden gelopen.</a:t>
            </a:r>
            <a:br>
              <a:rPr lang="nl-NL" sz="2000" dirty="0" smtClean="0"/>
            </a:br>
            <a:r>
              <a:rPr lang="nl-NL" sz="2000" dirty="0" smtClean="0"/>
              <a:t>Geweldig.</a:t>
            </a:r>
          </a:p>
          <a:p>
            <a:r>
              <a:rPr lang="nl-NL" sz="2000" dirty="0" smtClean="0"/>
              <a:t>God laat nooit los het werk van Zijn handen.</a:t>
            </a:r>
          </a:p>
          <a:p>
            <a:r>
              <a:rPr lang="nl-NL" sz="2000" dirty="0" smtClean="0"/>
              <a:t>De eerste stap naar herstel is gezet.</a:t>
            </a:r>
            <a:br>
              <a:rPr lang="nl-NL" sz="2000" dirty="0" smtClean="0"/>
            </a:br>
            <a:r>
              <a:rPr lang="nl-NL" sz="2000" dirty="0" smtClean="0"/>
              <a:t/>
            </a:r>
            <a:br>
              <a:rPr lang="nl-NL" sz="2000" dirty="0" smtClean="0"/>
            </a:br>
            <a:r>
              <a:rPr lang="nl-NL" sz="2000" dirty="0" smtClean="0"/>
              <a:t>Nog diezelfde dag overstromen vele heiligen het paradijs.</a:t>
            </a:r>
          </a:p>
          <a:p>
            <a:r>
              <a:rPr lang="nl-NL" sz="2000" dirty="0" smtClean="0"/>
              <a:t>Alle heiligen, die al in de hemel zijn opgenomen, krijgen vanaf dat moment vrije toegang tot het paradijs.</a:t>
            </a:r>
          </a:p>
          <a:p>
            <a:r>
              <a:rPr lang="nl-NL" sz="2000" dirty="0" smtClean="0"/>
              <a:t>Het wordt een geweldig feest.</a:t>
            </a:r>
          </a:p>
          <a:p>
            <a:r>
              <a:rPr lang="nl-NL" sz="2000" dirty="0" smtClean="0"/>
              <a:t>Jezus, de overwinnaar, staat in het middenpunt.</a:t>
            </a:r>
          </a:p>
          <a:p>
            <a:r>
              <a:rPr lang="nl-NL" sz="2000" dirty="0" smtClean="0"/>
              <a:t>Iedereen bedankt Hem.</a:t>
            </a:r>
            <a:br>
              <a:rPr lang="nl-NL" sz="2000" dirty="0" smtClean="0"/>
            </a:br>
            <a:r>
              <a:rPr lang="nl-NL" sz="2000" dirty="0" smtClean="0">
                <a:solidFill>
                  <a:srgbClr val="C00000"/>
                </a:solidFill>
              </a:rPr>
              <a:t>Ook de misdadiger, die naast Hem aan het kruis hing, is erbij.</a:t>
            </a:r>
          </a:p>
          <a:p>
            <a:r>
              <a:rPr lang="nl-NL" sz="2000" dirty="0" smtClean="0"/>
              <a:t> </a:t>
            </a:r>
          </a:p>
          <a:p>
            <a:endParaRPr lang="nl-NL" dirty="0" smtClean="0"/>
          </a:p>
          <a:p>
            <a:endParaRPr lang="nl-N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51520" y="404664"/>
            <a:ext cx="8496944" cy="6309420"/>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Tijdens het openingsfeest van het paradijs vertelt Jezus dat Hij nog voor een korte tijd teruggaat naar de aarde.</a:t>
            </a:r>
          </a:p>
          <a:p>
            <a:r>
              <a:rPr lang="nl-NL" sz="2000" dirty="0" smtClean="0"/>
              <a:t>Allereerst om op de Paasdag op te staan uit de dood, om zo iedereen te laten zien dat Hij de dood heeft overwonnen.</a:t>
            </a:r>
            <a:br>
              <a:rPr lang="nl-NL" sz="2000" dirty="0" smtClean="0"/>
            </a:br>
            <a:r>
              <a:rPr lang="nl-NL" sz="2000" dirty="0" smtClean="0"/>
              <a:t>Maar ook om Zijn discipelen </a:t>
            </a:r>
            <a:r>
              <a:rPr lang="nl-NL" sz="2000" dirty="0" smtClean="0"/>
              <a:t>eraan te herinneren wat er moest en gaat gebeuren.</a:t>
            </a:r>
            <a:r>
              <a:rPr lang="nl-NL" sz="2000" dirty="0" smtClean="0"/>
              <a:t/>
            </a:r>
            <a:br>
              <a:rPr lang="nl-NL" sz="2000" dirty="0" smtClean="0"/>
            </a:br>
            <a:r>
              <a:rPr lang="nl-NL" sz="2000" dirty="0" smtClean="0"/>
              <a:t>Zij moeten beslist weten, dat zij het alleen niet kunnen.</a:t>
            </a:r>
            <a:br>
              <a:rPr lang="nl-NL" sz="2000" dirty="0" smtClean="0"/>
            </a:br>
            <a:r>
              <a:rPr lang="nl-NL" sz="2000" dirty="0" smtClean="0"/>
              <a:t>Zij moeten wachten op de uitstorting van de Heilige Geest.</a:t>
            </a:r>
          </a:p>
          <a:p>
            <a:r>
              <a:rPr lang="nl-NL" sz="2000" dirty="0" smtClean="0"/>
              <a:t>Alleen vervuld </a:t>
            </a:r>
            <a:r>
              <a:rPr lang="nl-NL" sz="2000" dirty="0" smtClean="0"/>
              <a:t>met de Heilige Geest, vindt het grote wonder plaats dat Jezus in hen komt wonen en zij in Jezus.</a:t>
            </a:r>
            <a:br>
              <a:rPr lang="nl-NL" sz="2000" dirty="0" smtClean="0"/>
            </a:br>
            <a:r>
              <a:rPr lang="nl-NL" sz="2000" dirty="0" smtClean="0"/>
              <a:t>Dat ondervindt elke gelovige nog steeds. Elke wedergeborene weet dat Jezus in Hem is en hij/zij in Hem.</a:t>
            </a:r>
            <a:br>
              <a:rPr lang="nl-NL" sz="2000" dirty="0" smtClean="0"/>
            </a:br>
            <a:endParaRPr lang="nl-NL" sz="2000" dirty="0" smtClean="0"/>
          </a:p>
          <a:p>
            <a:r>
              <a:rPr lang="nl-NL" sz="2000" dirty="0" smtClean="0"/>
              <a:t>Jezus organiseert vanuit het paradijs Zijn eigen opstanding.</a:t>
            </a:r>
            <a:br>
              <a:rPr lang="nl-NL" sz="2000" dirty="0" smtClean="0"/>
            </a:br>
            <a:r>
              <a:rPr lang="nl-NL" sz="2000" dirty="0" smtClean="0"/>
              <a:t>Hij wijst mensen aan die samen met Hem zullen opstaan.</a:t>
            </a:r>
            <a:br>
              <a:rPr lang="nl-NL" sz="2000" dirty="0" smtClean="0"/>
            </a:br>
            <a:r>
              <a:rPr lang="nl-NL" sz="2000" dirty="0" smtClean="0"/>
              <a:t>Want op die dag moeten vele graven opengaan.</a:t>
            </a:r>
            <a:br>
              <a:rPr lang="nl-NL" sz="2000" dirty="0" smtClean="0"/>
            </a:br>
            <a:r>
              <a:rPr lang="nl-NL" sz="2000" dirty="0" smtClean="0">
                <a:solidFill>
                  <a:srgbClr val="C00000"/>
                </a:solidFill>
              </a:rPr>
              <a:t>De overwinning op de dood moet overduidelijk worden gemarkeerd.</a:t>
            </a:r>
          </a:p>
          <a:p>
            <a:r>
              <a:rPr lang="nl-NL" sz="2000" dirty="0" smtClean="0"/>
              <a:t> </a:t>
            </a:r>
            <a:endParaRPr lang="nl-NL"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51520" y="404664"/>
            <a:ext cx="8496944" cy="5386090"/>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Dertig dagen na Zijn opstanding uit de dood neemt Jezus afscheid van zijn discipelen. Hij zegt hen dan onder andere:</a:t>
            </a:r>
          </a:p>
          <a:p>
            <a:endParaRPr lang="nl-NL" sz="2000" dirty="0" smtClean="0"/>
          </a:p>
          <a:p>
            <a:r>
              <a:rPr lang="nl-NL" sz="2000" dirty="0" smtClean="0">
                <a:solidFill>
                  <a:srgbClr val="00B0F0"/>
                </a:solidFill>
              </a:rPr>
              <a:t>‘Mij is alle macht gegeven in de hemel en op de aarde.’ </a:t>
            </a:r>
            <a:br>
              <a:rPr lang="nl-NL" sz="2000" dirty="0" smtClean="0">
                <a:solidFill>
                  <a:srgbClr val="00B0F0"/>
                </a:solidFill>
              </a:rPr>
            </a:br>
            <a:r>
              <a:rPr lang="nl-NL" sz="2000" dirty="0" smtClean="0">
                <a:solidFill>
                  <a:srgbClr val="00B0F0"/>
                </a:solidFill>
              </a:rPr>
              <a:t>(Matteüs 28:18)</a:t>
            </a:r>
            <a:br>
              <a:rPr lang="nl-NL" sz="2000" dirty="0" smtClean="0">
                <a:solidFill>
                  <a:srgbClr val="00B0F0"/>
                </a:solidFill>
              </a:rPr>
            </a:br>
            <a:r>
              <a:rPr lang="nl-NL" sz="2000" dirty="0" smtClean="0"/>
              <a:t/>
            </a:r>
            <a:br>
              <a:rPr lang="nl-NL" sz="2000" dirty="0" smtClean="0"/>
            </a:br>
            <a:r>
              <a:rPr lang="nl-NL" sz="2000" dirty="0" smtClean="0"/>
              <a:t>en</a:t>
            </a:r>
          </a:p>
          <a:p>
            <a:endParaRPr lang="nl-NL" sz="2000" dirty="0" smtClean="0"/>
          </a:p>
          <a:p>
            <a:r>
              <a:rPr lang="nl-NL" sz="2000" dirty="0" smtClean="0">
                <a:solidFill>
                  <a:srgbClr val="00B0F0"/>
                </a:solidFill>
              </a:rPr>
              <a:t>‘Ik ben met jullie, alle dagen, tot aan de voltooiing van deze wereld.’</a:t>
            </a:r>
            <a:br>
              <a:rPr lang="nl-NL" sz="2000" dirty="0" smtClean="0">
                <a:solidFill>
                  <a:srgbClr val="00B0F0"/>
                </a:solidFill>
              </a:rPr>
            </a:br>
            <a:r>
              <a:rPr lang="nl-NL" sz="2000" dirty="0" smtClean="0">
                <a:solidFill>
                  <a:srgbClr val="00B0F0"/>
                </a:solidFill>
              </a:rPr>
              <a:t>(Matteüs 28:20)</a:t>
            </a:r>
          </a:p>
          <a:p>
            <a:endParaRPr lang="nl-NL" sz="2000" dirty="0" smtClean="0"/>
          </a:p>
          <a:p>
            <a:r>
              <a:rPr lang="nl-NL" sz="2000" dirty="0" smtClean="0"/>
              <a:t>Daarna zien zij Hem opstijgen naar de hemel, totdat een wolk Hem aan hun gezicht </a:t>
            </a:r>
            <a:r>
              <a:rPr lang="nl-NL" sz="2000" dirty="0" smtClean="0"/>
              <a:t>onttrekt</a:t>
            </a:r>
            <a:r>
              <a:rPr lang="nl-NL" sz="2000" dirty="0" smtClean="0"/>
              <a:t>.</a:t>
            </a:r>
            <a:br>
              <a:rPr lang="nl-NL" sz="2000" dirty="0" smtClean="0"/>
            </a:br>
            <a:r>
              <a:rPr lang="nl-NL" sz="2000" dirty="0" smtClean="0"/>
              <a:t>(Handelingen 1:9)</a:t>
            </a:r>
          </a:p>
          <a:p>
            <a:endParaRPr lang="nl-NL" sz="2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712968" cy="597086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Deze herschepping zal gepaard gaan met vuur, niet om deze wereld te vernietigen, maar om haar te louteren, te vernieuwen en te verheerlijken.</a:t>
            </a:r>
          </a:p>
          <a:p>
            <a:r>
              <a:rPr lang="nl-NL" sz="2000" dirty="0" smtClean="0"/>
              <a:t>Daarover lezen we in 2 Petrus:</a:t>
            </a:r>
          </a:p>
          <a:p>
            <a:endParaRPr lang="nl-NL" sz="2000" dirty="0" smtClean="0"/>
          </a:p>
          <a:p>
            <a:r>
              <a:rPr lang="nl-NL" sz="2000" dirty="0" smtClean="0">
                <a:solidFill>
                  <a:srgbClr val="00B0F0"/>
                </a:solidFill>
              </a:rPr>
              <a:t>Maar de tegenwoordige hemel en aarde worden door datzelfde woord bewaard om </a:t>
            </a:r>
            <a:r>
              <a:rPr lang="nl-NL" sz="2000" b="1" dirty="0" smtClean="0">
                <a:solidFill>
                  <a:srgbClr val="00B0F0"/>
                </a:solidFill>
              </a:rPr>
              <a:t>op de dag van het oordeel</a:t>
            </a:r>
            <a:r>
              <a:rPr lang="nl-NL" sz="2000" dirty="0" smtClean="0">
                <a:solidFill>
                  <a:srgbClr val="00B0F0"/>
                </a:solidFill>
              </a:rPr>
              <a:t>, waarop de goddelozen ten onder zullen gaan, te worden prijsgegeven aan het vuur. (2 Petrus 3:7)</a:t>
            </a:r>
          </a:p>
          <a:p>
            <a:endParaRPr lang="nl-NL" sz="2000" dirty="0" smtClean="0">
              <a:solidFill>
                <a:srgbClr val="00B0F0"/>
              </a:solidFill>
            </a:endParaRPr>
          </a:p>
          <a:p>
            <a:r>
              <a:rPr lang="nl-NL" sz="2000" dirty="0" smtClean="0">
                <a:solidFill>
                  <a:srgbClr val="00B0F0"/>
                </a:solidFill>
              </a:rPr>
              <a:t>De dag van de Heer zal komen als een dief. De hemelsferen zullen die dag met luid gedreun vergaan, de elementen gaan in vlammen op, de aarde wordt blootgelegd en alles wat daarop gedaan is komt aan het licht. (2 Petrus 3:10)</a:t>
            </a:r>
          </a:p>
          <a:p>
            <a:endParaRPr lang="nl-NL" sz="2000" dirty="0" smtClean="0">
              <a:solidFill>
                <a:srgbClr val="00B0F0"/>
              </a:solidFill>
            </a:endParaRPr>
          </a:p>
          <a:p>
            <a:r>
              <a:rPr lang="nl-NL" sz="2000" dirty="0" smtClean="0"/>
              <a:t>Verder geeft Openbaring enig inzicht in wat aan de herschepping vooraf zal gaan .</a:t>
            </a:r>
          </a:p>
          <a:p>
            <a:r>
              <a:rPr lang="nl-NL" sz="2000" dirty="0" smtClean="0"/>
              <a:t>Vooral Openbaring 16 en 18 </a:t>
            </a:r>
            <a:r>
              <a:rPr lang="nl-NL" sz="2000" dirty="0" smtClean="0"/>
              <a:t>geven </a:t>
            </a:r>
            <a:r>
              <a:rPr lang="nl-NL" sz="2000" dirty="0" smtClean="0"/>
              <a:t>een uitgebreide beschrijving.</a:t>
            </a:r>
          </a:p>
          <a:p>
            <a:endParaRPr lang="nl-NL" sz="2000" dirty="0" smtClean="0"/>
          </a:p>
          <a:p>
            <a:endParaRPr lang="nl-NL" sz="2000" dirty="0" smtClean="0"/>
          </a:p>
          <a:p>
            <a:endParaRPr lang="nl-NL"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51520" y="404664"/>
            <a:ext cx="8496944" cy="6001643"/>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Direct </a:t>
            </a:r>
            <a:r>
              <a:rPr lang="nl-NL" sz="2000" dirty="0" smtClean="0"/>
              <a:t>nadat Jezus terug is in de hemel, gaat Hij regeren.</a:t>
            </a:r>
            <a:br>
              <a:rPr lang="nl-NL" sz="2000" dirty="0" smtClean="0"/>
            </a:br>
            <a:r>
              <a:rPr lang="nl-NL" sz="2000" dirty="0" smtClean="0"/>
              <a:t/>
            </a:r>
            <a:br>
              <a:rPr lang="nl-NL" sz="2000" dirty="0" smtClean="0"/>
            </a:br>
            <a:r>
              <a:rPr lang="nl-NL" sz="2000" dirty="0" smtClean="0">
                <a:solidFill>
                  <a:srgbClr val="00B0F0"/>
                </a:solidFill>
              </a:rPr>
              <a:t>Nadat Hij dit tegen hen had gezegd, werd de Heer Jezus in de hemel opgenomen en nam Hij plaats aan de rechterhand van God. (Marcus 16:19)</a:t>
            </a:r>
            <a:br>
              <a:rPr lang="nl-NL" sz="2000" dirty="0" smtClean="0">
                <a:solidFill>
                  <a:srgbClr val="00B0F0"/>
                </a:solidFill>
              </a:rPr>
            </a:br>
            <a:r>
              <a:rPr lang="nl-NL" sz="2000" dirty="0" smtClean="0"/>
              <a:t/>
            </a:r>
            <a:br>
              <a:rPr lang="nl-NL" sz="2000" dirty="0" smtClean="0"/>
            </a:br>
            <a:r>
              <a:rPr lang="nl-NL" sz="2000" dirty="0" smtClean="0"/>
              <a:t>Dit feit had Jezus al eerder voorspeld:</a:t>
            </a:r>
            <a:br>
              <a:rPr lang="nl-NL" sz="2000" dirty="0" smtClean="0"/>
            </a:br>
            <a:r>
              <a:rPr lang="nl-NL" sz="2000" dirty="0" smtClean="0"/>
              <a:t/>
            </a:r>
            <a:br>
              <a:rPr lang="nl-NL" sz="2000" dirty="0" smtClean="0"/>
            </a:br>
            <a:r>
              <a:rPr lang="nl-NL" sz="2000" dirty="0" smtClean="0">
                <a:solidFill>
                  <a:srgbClr val="00B0F0"/>
                </a:solidFill>
              </a:rPr>
              <a:t>‘Maar Ik zeg tegen u allen hier: vanaf nu zult u de Mensenzoon zien zitten aan de rechterhand van de Machtige en Hem zien komen op de wolken van de hemel.’ (Matteüs 26:64)</a:t>
            </a:r>
            <a:r>
              <a:rPr lang="nl-NL" sz="2000" dirty="0" smtClean="0"/>
              <a:t/>
            </a:r>
            <a:br>
              <a:rPr lang="nl-NL" sz="2000" dirty="0" smtClean="0"/>
            </a:br>
            <a:r>
              <a:rPr lang="nl-NL" sz="2000" dirty="0" smtClean="0"/>
              <a:t/>
            </a:r>
            <a:br>
              <a:rPr lang="nl-NL" sz="2000" dirty="0" smtClean="0"/>
            </a:br>
            <a:r>
              <a:rPr lang="nl-NL" sz="2000" dirty="0" smtClean="0"/>
              <a:t>Hier grijpt Jezus terug op wat Hij al eerde had gezegd:</a:t>
            </a:r>
            <a:br>
              <a:rPr lang="nl-NL" sz="2000" dirty="0" smtClean="0"/>
            </a:br>
            <a:r>
              <a:rPr lang="nl-NL" sz="2000" dirty="0" smtClean="0"/>
              <a:t/>
            </a:r>
            <a:br>
              <a:rPr lang="nl-NL" sz="2000" dirty="0" smtClean="0"/>
            </a:br>
            <a:r>
              <a:rPr lang="nl-NL" sz="2000" dirty="0" smtClean="0">
                <a:solidFill>
                  <a:srgbClr val="00B0F0"/>
                </a:solidFill>
              </a:rPr>
              <a:t>Dan zal aan de hemel het teken zichtbaar worden dat de komst van de Mensenzoon aankondigt, en alle stammen op aarde zullen zich van ontzetting op de borst slaan als ze de Mensenzoon zien komen op de wolken van de hemel, bekleed met macht en grote luister. (Matteüs 24:30)</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51520" y="404664"/>
            <a:ext cx="8496944" cy="5693866"/>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Jezus ging niet alleen terug naar de hemel om te gaan regeren, maar ook om  een plaats voor al de zijnen klaar te maken.</a:t>
            </a:r>
            <a:r>
              <a:rPr lang="nl-NL" sz="2000" dirty="0" smtClean="0">
                <a:solidFill>
                  <a:srgbClr val="00B0F0"/>
                </a:solidFill>
              </a:rPr>
              <a:t/>
            </a:r>
            <a:br>
              <a:rPr lang="nl-NL" sz="2000" dirty="0" smtClean="0">
                <a:solidFill>
                  <a:srgbClr val="00B0F0"/>
                </a:solidFill>
              </a:rPr>
            </a:br>
            <a:r>
              <a:rPr lang="nl-NL" sz="2000" dirty="0" smtClean="0">
                <a:solidFill>
                  <a:srgbClr val="00B0F0"/>
                </a:solidFill>
              </a:rPr>
              <a:t/>
            </a:r>
            <a:br>
              <a:rPr lang="nl-NL" sz="2000" dirty="0" smtClean="0">
                <a:solidFill>
                  <a:srgbClr val="00B0F0"/>
                </a:solidFill>
              </a:rPr>
            </a:br>
            <a:r>
              <a:rPr lang="nl-NL" sz="2000" dirty="0" smtClean="0">
                <a:solidFill>
                  <a:srgbClr val="00B0F0"/>
                </a:solidFill>
              </a:rPr>
              <a:t>Wees niet ongerust, maar vertrouw op God en op mij. In het huis van mijn Vader zijn </a:t>
            </a:r>
            <a:r>
              <a:rPr lang="nl-NL" sz="2000" b="1" dirty="0" smtClean="0">
                <a:solidFill>
                  <a:srgbClr val="00B0F0"/>
                </a:solidFill>
              </a:rPr>
              <a:t>veel kamers</a:t>
            </a:r>
            <a:r>
              <a:rPr lang="nl-NL" sz="2000" dirty="0" smtClean="0">
                <a:solidFill>
                  <a:srgbClr val="00B0F0"/>
                </a:solidFill>
              </a:rPr>
              <a:t>; zou ik anders gezegd hebben dat Ik een plaats voor jullie gereed zal maken? Wanneer ik een plaats voor jullie gereedgemaakt heb, </a:t>
            </a:r>
            <a:r>
              <a:rPr lang="nl-NL" sz="2000" b="1" dirty="0" smtClean="0">
                <a:solidFill>
                  <a:srgbClr val="00B0F0"/>
                </a:solidFill>
              </a:rPr>
              <a:t>kom ik terug.</a:t>
            </a:r>
            <a:r>
              <a:rPr lang="nl-NL" sz="2000" dirty="0" smtClean="0">
                <a:solidFill>
                  <a:srgbClr val="00B0F0"/>
                </a:solidFill>
              </a:rPr>
              <a:t> </a:t>
            </a:r>
            <a:r>
              <a:rPr lang="nl-NL" sz="2000" b="1" dirty="0" smtClean="0">
                <a:solidFill>
                  <a:srgbClr val="00B0F0"/>
                </a:solidFill>
              </a:rPr>
              <a:t>Dan zal ik jullie met me meenemen, en dan zullen jullie zijn waar Ik ben. </a:t>
            </a:r>
            <a:r>
              <a:rPr lang="nl-NL" sz="2000" dirty="0" smtClean="0">
                <a:solidFill>
                  <a:srgbClr val="00B0F0"/>
                </a:solidFill>
              </a:rPr>
              <a:t/>
            </a:r>
            <a:br>
              <a:rPr lang="nl-NL" sz="2000" dirty="0" smtClean="0">
                <a:solidFill>
                  <a:srgbClr val="00B0F0"/>
                </a:solidFill>
              </a:rPr>
            </a:br>
            <a:r>
              <a:rPr lang="nl-NL" sz="2000" dirty="0" smtClean="0">
                <a:solidFill>
                  <a:srgbClr val="00B0F0"/>
                </a:solidFill>
              </a:rPr>
              <a:t>(Johannes 14:1-3)</a:t>
            </a:r>
          </a:p>
          <a:p>
            <a:endParaRPr lang="nl-NL" sz="2000" dirty="0" smtClean="0">
              <a:solidFill>
                <a:srgbClr val="00B0F0"/>
              </a:solidFill>
            </a:endParaRPr>
          </a:p>
          <a:p>
            <a:r>
              <a:rPr lang="nl-NL" sz="2000" dirty="0" smtClean="0"/>
              <a:t>Ik denk dat Jezus voor iedereen een plaats, een kamer, een woning, dan wel een buiten (een plaats) klaar maakt.</a:t>
            </a:r>
            <a:br>
              <a:rPr lang="nl-NL" sz="2000" dirty="0" smtClean="0"/>
            </a:br>
            <a:r>
              <a:rPr lang="nl-NL" sz="2000" dirty="0" smtClean="0"/>
              <a:t>Jezus bouwt voor al de Zijnen een woonplek, die precies afgestemd zal blijken te zijn op de wensen van de toekomstige bewoner.</a:t>
            </a:r>
            <a:br>
              <a:rPr lang="nl-NL" sz="2000" dirty="0" smtClean="0"/>
            </a:br>
            <a:r>
              <a:rPr lang="nl-NL" sz="2000" dirty="0" smtClean="0"/>
              <a:t>Jezus kent iedereen, Hij weet wat ieder nodig heeft.</a:t>
            </a:r>
            <a:br>
              <a:rPr lang="nl-NL" sz="2000" dirty="0" smtClean="0"/>
            </a:br>
            <a:r>
              <a:rPr lang="nl-NL" sz="2000" dirty="0" smtClean="0"/>
              <a:t>Jezus bouwt aan een geweldige schitterende tuinstad, het nieuwe Jeruzalem.</a:t>
            </a:r>
            <a:br>
              <a:rPr lang="nl-NL" sz="2000" dirty="0" smtClean="0"/>
            </a:br>
            <a:r>
              <a:rPr lang="nl-NL" sz="2000" dirty="0" smtClean="0">
                <a:solidFill>
                  <a:srgbClr val="C00000"/>
                </a:solidFill>
              </a:rPr>
              <a:t>Hij bouwt die stad in het heropende paradijs.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51520" y="404664"/>
            <a:ext cx="8496944" cy="3539430"/>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Als Jezus terugkomt, dan zal Hij alle gelovigen meenemen naar dit nieuwe Jeruzalem.</a:t>
            </a:r>
            <a:br>
              <a:rPr lang="nl-NL" sz="2000" dirty="0" smtClean="0"/>
            </a:br>
            <a:r>
              <a:rPr lang="nl-NL" sz="2000" dirty="0" smtClean="0"/>
              <a:t>Nog voordat het nieuwe Jeruzalem helemaal is neergedaald, zal Jezus iedereen tot Zich laten komen.</a:t>
            </a:r>
          </a:p>
          <a:p>
            <a:r>
              <a:rPr lang="nl-NL" sz="2000" dirty="0" smtClean="0"/>
              <a:t>Zij allen zullen Hem tegemoet gaan in de lucht. (1 Tessalonicenzen. 4:15-18)</a:t>
            </a:r>
            <a:br>
              <a:rPr lang="nl-NL" sz="2000" dirty="0" smtClean="0"/>
            </a:br>
            <a:r>
              <a:rPr lang="nl-NL" sz="2000" dirty="0" smtClean="0">
                <a:solidFill>
                  <a:srgbClr val="C00000"/>
                </a:solidFill>
              </a:rPr>
              <a:t>Daarna, denk ik, zullen zij het nieuwe Jeruzalem binnengaan om direct de voor hen klaargemaakte plaats te gaan bewonen.</a:t>
            </a:r>
            <a:br>
              <a:rPr lang="nl-NL" sz="2000" dirty="0" smtClean="0">
                <a:solidFill>
                  <a:srgbClr val="C00000"/>
                </a:solidFill>
              </a:rPr>
            </a:br>
            <a:r>
              <a:rPr lang="nl-NL" sz="2000" dirty="0" smtClean="0">
                <a:solidFill>
                  <a:srgbClr val="C00000"/>
                </a:solidFill>
              </a:rPr>
              <a:t>Ze zullen allemaal </a:t>
            </a:r>
            <a:r>
              <a:rPr lang="nl-NL" sz="2000" dirty="0" smtClean="0">
                <a:solidFill>
                  <a:srgbClr val="C00000"/>
                </a:solidFill>
              </a:rPr>
              <a:t>blijvend van de ene verwondering in de andere vallen bij het ontdekken van hun </a:t>
            </a:r>
            <a:r>
              <a:rPr lang="nl-NL" sz="2000" dirty="0" smtClean="0">
                <a:solidFill>
                  <a:srgbClr val="C00000"/>
                </a:solidFill>
              </a:rPr>
              <a:t>nieuwe leefomgeving.</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51520" y="404664"/>
            <a:ext cx="8496944" cy="5693866"/>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Dat nieuwe Jeruzalem zal, al vóór haar neerdaling in de eindtijd, vele cultuurschatten bevatten.</a:t>
            </a:r>
          </a:p>
          <a:p>
            <a:r>
              <a:rPr lang="nl-NL" sz="2000" dirty="0" smtClean="0"/>
              <a:t>Diverse aanwijzingen zijn daarvoor te vinden in:</a:t>
            </a:r>
          </a:p>
          <a:p>
            <a:pPr>
              <a:buFont typeface="Wingdings" pitchFamily="2" charset="2"/>
              <a:buChar char="Ø"/>
            </a:pPr>
            <a:r>
              <a:rPr lang="nl-NL" sz="2000" dirty="0" smtClean="0"/>
              <a:t> Jesaja 60-62</a:t>
            </a:r>
          </a:p>
          <a:p>
            <a:pPr>
              <a:buFont typeface="Wingdings" pitchFamily="2" charset="2"/>
              <a:buChar char="Ø"/>
            </a:pPr>
            <a:r>
              <a:rPr lang="nl-NL" sz="2000" dirty="0" smtClean="0"/>
              <a:t> Hagaï 2:1-9</a:t>
            </a:r>
          </a:p>
          <a:p>
            <a:pPr>
              <a:buFont typeface="Wingdings" pitchFamily="2" charset="2"/>
              <a:buChar char="Ø"/>
            </a:pPr>
            <a:r>
              <a:rPr lang="nl-NL" sz="2000" dirty="0" smtClean="0"/>
              <a:t> Psalm 68</a:t>
            </a:r>
          </a:p>
          <a:p>
            <a:pPr>
              <a:buFont typeface="Wingdings" pitchFamily="2" charset="2"/>
              <a:buChar char="Ø"/>
            </a:pPr>
            <a:endParaRPr lang="nl-NL" sz="2000" dirty="0" smtClean="0"/>
          </a:p>
          <a:p>
            <a:r>
              <a:rPr lang="nl-NL" sz="2000" dirty="0" smtClean="0"/>
              <a:t>Ik stel mij voor dat ieder die in de hemel komt, al het goede aan kennis en ervaring meeneemt en dat kan inzetten.</a:t>
            </a:r>
          </a:p>
          <a:p>
            <a:r>
              <a:rPr lang="nl-NL" sz="2000" dirty="0" smtClean="0"/>
              <a:t>Zo zal bijvoorbeeld Johann Sebastian </a:t>
            </a:r>
            <a:r>
              <a:rPr lang="nl-NL" sz="2000" dirty="0" err="1" smtClean="0"/>
              <a:t>Bach</a:t>
            </a:r>
            <a:r>
              <a:rPr lang="nl-NL" sz="2000" dirty="0" smtClean="0"/>
              <a:t> zijn werken verder kunnen volmaken, en hij zal anderen kunnen instrueren bij het maken van nog mooiere muziekinstrumenten.</a:t>
            </a:r>
            <a:br>
              <a:rPr lang="nl-NL" sz="2000" dirty="0" smtClean="0"/>
            </a:br>
            <a:r>
              <a:rPr lang="nl-NL" sz="2000" dirty="0" smtClean="0"/>
              <a:t/>
            </a:r>
            <a:br>
              <a:rPr lang="nl-NL" sz="2000" dirty="0" smtClean="0"/>
            </a:br>
            <a:r>
              <a:rPr lang="nl-NL" sz="2000" dirty="0" smtClean="0">
                <a:solidFill>
                  <a:srgbClr val="C00000"/>
                </a:solidFill>
              </a:rPr>
              <a:t>Het nieuwe Jeruzalem zal niet alleen een tuinstad, maar ook een cultuurstad blijken te zijn. Iedereen zal zich er over verbazen.</a:t>
            </a:r>
          </a:p>
          <a:p>
            <a:endParaRPr lang="nl-NL" sz="20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424936" cy="5663089"/>
          </a:xfrm>
          <a:prstGeom prst="rect">
            <a:avLst/>
          </a:prstGeom>
          <a:noFill/>
        </p:spPr>
        <p:txBody>
          <a:bodyPr wrap="square" rtlCol="0">
            <a:spAutoFit/>
          </a:bodyPr>
          <a:lstStyle/>
          <a:p>
            <a:pPr algn="ctr"/>
            <a:r>
              <a:rPr lang="nl-NL" sz="2400" dirty="0" smtClean="0">
                <a:solidFill>
                  <a:schemeClr val="bg1">
                    <a:lumMod val="65000"/>
                  </a:schemeClr>
                </a:solidFill>
              </a:rPr>
              <a:t>Jezus Christus regeert over twee rijken</a:t>
            </a:r>
          </a:p>
          <a:p>
            <a:endParaRPr lang="nl-NL" sz="2000" dirty="0" smtClean="0"/>
          </a:p>
          <a:p>
            <a:r>
              <a:rPr lang="nl-NL" sz="2000" dirty="0" smtClean="0"/>
              <a:t>Aan Jezus is alle macht gegeven in de hemel en op de aarde.</a:t>
            </a:r>
          </a:p>
          <a:p>
            <a:r>
              <a:rPr lang="nl-NL" sz="2000" dirty="0" smtClean="0"/>
              <a:t>Hij is de Heer van het koninkrijk in de hemel en van het koninkrijk dat hier op aarde al enige vorm krijgt.</a:t>
            </a:r>
          </a:p>
          <a:p>
            <a:r>
              <a:rPr lang="nl-NL" sz="2000" dirty="0" smtClean="0"/>
              <a:t>Het zijn tijdelijk twee afzonderlijke koninkrijken, die later één zullen worden.</a:t>
            </a:r>
          </a:p>
          <a:p>
            <a:endParaRPr lang="nl-NL" sz="2000" dirty="0" smtClean="0"/>
          </a:p>
          <a:p>
            <a:r>
              <a:rPr lang="nl-NL" sz="2000" dirty="0" smtClean="0"/>
              <a:t>In Matteüs wordt de uitdrukking </a:t>
            </a:r>
            <a:r>
              <a:rPr lang="nl-NL" sz="2000" b="1" dirty="0" smtClean="0"/>
              <a:t>koninkrijk van de hemel</a:t>
            </a:r>
            <a:r>
              <a:rPr lang="nl-NL" sz="2000" dirty="0" smtClean="0"/>
              <a:t> 32 maal gebruikt.</a:t>
            </a:r>
            <a:br>
              <a:rPr lang="nl-NL" sz="2000" dirty="0" smtClean="0"/>
            </a:br>
            <a:r>
              <a:rPr lang="nl-NL" sz="2000" dirty="0" smtClean="0"/>
              <a:t>Enkele citaten:</a:t>
            </a:r>
          </a:p>
          <a:p>
            <a:endParaRPr lang="nl-NL" sz="2000" dirty="0" smtClean="0"/>
          </a:p>
          <a:p>
            <a:r>
              <a:rPr lang="nl-NL" sz="2000" dirty="0" smtClean="0">
                <a:solidFill>
                  <a:srgbClr val="00B0F0"/>
                </a:solidFill>
              </a:rPr>
              <a:t>‘Kom tot inkeer, want </a:t>
            </a:r>
            <a:r>
              <a:rPr lang="nl-NL" sz="2000" b="1" dirty="0" smtClean="0">
                <a:solidFill>
                  <a:srgbClr val="00B0F0"/>
                </a:solidFill>
              </a:rPr>
              <a:t>het koninkrijk van de hemel </a:t>
            </a:r>
            <a:r>
              <a:rPr lang="nl-NL" sz="2000" dirty="0" smtClean="0">
                <a:solidFill>
                  <a:srgbClr val="00B0F0"/>
                </a:solidFill>
              </a:rPr>
              <a:t>is nabij.’ (Matteüs 3:2)</a:t>
            </a:r>
            <a:br>
              <a:rPr lang="nl-NL" sz="2000" dirty="0" smtClean="0">
                <a:solidFill>
                  <a:srgbClr val="00B0F0"/>
                </a:solidFill>
              </a:rPr>
            </a:br>
            <a:r>
              <a:rPr lang="nl-NL" sz="2000" dirty="0" smtClean="0">
                <a:solidFill>
                  <a:srgbClr val="00B0F0"/>
                </a:solidFill>
              </a:rPr>
              <a:t/>
            </a:r>
            <a:br>
              <a:rPr lang="nl-NL" sz="2000" dirty="0" smtClean="0">
                <a:solidFill>
                  <a:srgbClr val="00B0F0"/>
                </a:solidFill>
              </a:rPr>
            </a:br>
            <a:r>
              <a:rPr lang="nl-NL" sz="2000" dirty="0" smtClean="0">
                <a:solidFill>
                  <a:srgbClr val="00B0F0"/>
                </a:solidFill>
              </a:rPr>
              <a:t>‘Laat de kinderen ongemoeid, belet ze niet bij mij te komen, want </a:t>
            </a:r>
            <a:r>
              <a:rPr lang="nl-NL" sz="2000" b="1" dirty="0" smtClean="0">
                <a:solidFill>
                  <a:srgbClr val="00B0F0"/>
                </a:solidFill>
              </a:rPr>
              <a:t>het koninkrijk van de hemel</a:t>
            </a:r>
            <a:r>
              <a:rPr lang="nl-NL" sz="2000" dirty="0" smtClean="0">
                <a:solidFill>
                  <a:srgbClr val="00B0F0"/>
                </a:solidFill>
              </a:rPr>
              <a:t> behoort toe aan wie is zoals zij.’(Matteüs 19:14)</a:t>
            </a:r>
          </a:p>
          <a:p>
            <a:endParaRPr lang="nl-NL" sz="2000" dirty="0" smtClean="0">
              <a:solidFill>
                <a:srgbClr val="00B0F0"/>
              </a:solidFill>
            </a:endParaRPr>
          </a:p>
          <a:p>
            <a:r>
              <a:rPr lang="nl-NL" sz="2000" dirty="0" smtClean="0">
                <a:solidFill>
                  <a:srgbClr val="00B0F0"/>
                </a:solidFill>
              </a:rPr>
              <a:t>‘Ik verzeker jullie: slechts met grote moeite zal een rijke het </a:t>
            </a:r>
            <a:r>
              <a:rPr lang="nl-NL" sz="2000" b="1" dirty="0" smtClean="0">
                <a:solidFill>
                  <a:srgbClr val="00B0F0"/>
                </a:solidFill>
              </a:rPr>
              <a:t>koninkrijk van de hemel </a:t>
            </a:r>
            <a:r>
              <a:rPr lang="nl-NL" sz="2000" dirty="0" smtClean="0">
                <a:solidFill>
                  <a:srgbClr val="00B0F0"/>
                </a:solidFill>
              </a:rPr>
              <a:t>binnengaan.’ (Matteüs 19:23)</a:t>
            </a:r>
            <a:br>
              <a:rPr lang="nl-NL" sz="2000" dirty="0" smtClean="0">
                <a:solidFill>
                  <a:srgbClr val="00B0F0"/>
                </a:solidFill>
              </a:rPr>
            </a:br>
            <a:r>
              <a:rPr lang="nl-NL" dirty="0" smtClean="0"/>
              <a:t>  </a:t>
            </a:r>
            <a:endParaRPr lang="nl-N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424936" cy="6001643"/>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solidFill>
                  <a:srgbClr val="00B0F0"/>
                </a:solidFill>
              </a:rPr>
              <a:t>‘Jullie mogen de geheimen van het </a:t>
            </a:r>
            <a:r>
              <a:rPr lang="nl-NL" sz="2000" b="1" dirty="0" smtClean="0">
                <a:solidFill>
                  <a:srgbClr val="00B0F0"/>
                </a:solidFill>
              </a:rPr>
              <a:t>koninkrijk van de hemel </a:t>
            </a:r>
            <a:r>
              <a:rPr lang="nl-NL" sz="2000" dirty="0" smtClean="0">
                <a:solidFill>
                  <a:srgbClr val="00B0F0"/>
                </a:solidFill>
              </a:rPr>
              <a:t>kennen, hun is dat niet gegeven.’ (Matteüs 13:11)</a:t>
            </a:r>
          </a:p>
          <a:p>
            <a:endParaRPr lang="nl-NL" sz="2000" dirty="0" smtClean="0">
              <a:solidFill>
                <a:srgbClr val="00B0F0"/>
              </a:solidFill>
            </a:endParaRPr>
          </a:p>
          <a:p>
            <a:r>
              <a:rPr lang="nl-NL" sz="2000" dirty="0" smtClean="0">
                <a:solidFill>
                  <a:srgbClr val="00B0F0"/>
                </a:solidFill>
              </a:rPr>
              <a:t>‘Het </a:t>
            </a:r>
            <a:r>
              <a:rPr lang="nl-NL" sz="2000" b="1" dirty="0" smtClean="0">
                <a:solidFill>
                  <a:srgbClr val="00B0F0"/>
                </a:solidFill>
              </a:rPr>
              <a:t>koninkrijk van de hemel </a:t>
            </a:r>
            <a:r>
              <a:rPr lang="nl-NL" sz="2000" dirty="0" smtClean="0">
                <a:solidFill>
                  <a:srgbClr val="00B0F0"/>
                </a:solidFill>
              </a:rPr>
              <a:t>lijkt op een zaadje van de mosterdplant dat iemand meenam en in zijn akker zaaide.’ (Matteüs 13:24)</a:t>
            </a:r>
          </a:p>
          <a:p>
            <a:endParaRPr lang="nl-NL" sz="2000" dirty="0" smtClean="0">
              <a:solidFill>
                <a:srgbClr val="00B0F0"/>
              </a:solidFill>
            </a:endParaRPr>
          </a:p>
          <a:p>
            <a:r>
              <a:rPr lang="nl-NL" sz="2000" dirty="0" smtClean="0">
                <a:solidFill>
                  <a:srgbClr val="00B0F0"/>
                </a:solidFill>
              </a:rPr>
              <a:t>‘Het koninkrijk van de hemel lijkt op zuurdesem die door een vrouw met drie zakken meel werd vermengd tot alle meel doordesemd was.’ (Matteüs 13:33)</a:t>
            </a:r>
            <a:r>
              <a:rPr lang="nl-NL" sz="2000" dirty="0" smtClean="0"/>
              <a:t/>
            </a:r>
            <a:br>
              <a:rPr lang="nl-NL" sz="2000" dirty="0" smtClean="0"/>
            </a:br>
            <a:r>
              <a:rPr lang="nl-NL" sz="2000" dirty="0" smtClean="0"/>
              <a:t/>
            </a:r>
            <a:br>
              <a:rPr lang="nl-NL" sz="2000" dirty="0" smtClean="0"/>
            </a:br>
            <a:r>
              <a:rPr lang="nl-NL" sz="2000" dirty="0" smtClean="0">
                <a:solidFill>
                  <a:srgbClr val="00B0F0"/>
                </a:solidFill>
              </a:rPr>
              <a:t>‘Ik zal je de sleutels van </a:t>
            </a:r>
            <a:r>
              <a:rPr lang="nl-NL" sz="2000" b="1" dirty="0" smtClean="0">
                <a:solidFill>
                  <a:srgbClr val="00B0F0"/>
                </a:solidFill>
              </a:rPr>
              <a:t>het koninkrijk van de hemel </a:t>
            </a:r>
            <a:r>
              <a:rPr lang="nl-NL" sz="2000" dirty="0" smtClean="0">
                <a:solidFill>
                  <a:srgbClr val="00B0F0"/>
                </a:solidFill>
              </a:rPr>
              <a:t>geven, en al wat je op </a:t>
            </a:r>
            <a:r>
              <a:rPr lang="nl-NL" sz="2000" b="1" dirty="0" smtClean="0">
                <a:solidFill>
                  <a:srgbClr val="00B0F0"/>
                </a:solidFill>
              </a:rPr>
              <a:t>aarde</a:t>
            </a:r>
            <a:r>
              <a:rPr lang="nl-NL" sz="2000" dirty="0" smtClean="0">
                <a:solidFill>
                  <a:srgbClr val="00B0F0"/>
                </a:solidFill>
              </a:rPr>
              <a:t> bindend verklaart zal ook in </a:t>
            </a:r>
            <a:r>
              <a:rPr lang="nl-NL" sz="2000" b="1" dirty="0" smtClean="0">
                <a:solidFill>
                  <a:srgbClr val="00B0F0"/>
                </a:solidFill>
              </a:rPr>
              <a:t>de hemel </a:t>
            </a:r>
            <a:r>
              <a:rPr lang="nl-NL" sz="2000" dirty="0" smtClean="0">
                <a:solidFill>
                  <a:srgbClr val="00B0F0"/>
                </a:solidFill>
              </a:rPr>
              <a:t>bindend zijn, en al wat je op </a:t>
            </a:r>
            <a:r>
              <a:rPr lang="nl-NL" sz="2000" b="1" dirty="0" smtClean="0">
                <a:solidFill>
                  <a:srgbClr val="00B0F0"/>
                </a:solidFill>
              </a:rPr>
              <a:t>aarde</a:t>
            </a:r>
            <a:r>
              <a:rPr lang="nl-NL" sz="2000" dirty="0" smtClean="0">
                <a:solidFill>
                  <a:srgbClr val="00B0F0"/>
                </a:solidFill>
              </a:rPr>
              <a:t> ontbindt zal ook in </a:t>
            </a:r>
            <a:r>
              <a:rPr lang="nl-NL" sz="2000" b="1" dirty="0" smtClean="0">
                <a:solidFill>
                  <a:srgbClr val="00B0F0"/>
                </a:solidFill>
              </a:rPr>
              <a:t>de hemel </a:t>
            </a:r>
            <a:r>
              <a:rPr lang="nl-NL" sz="2000" dirty="0" smtClean="0">
                <a:solidFill>
                  <a:srgbClr val="00B0F0"/>
                </a:solidFill>
              </a:rPr>
              <a:t>ontbonden zijn.’ (Matteüs 16:19)</a:t>
            </a:r>
          </a:p>
          <a:p>
            <a:endParaRPr lang="nl-NL" sz="2000" dirty="0" smtClean="0"/>
          </a:p>
          <a:p>
            <a:r>
              <a:rPr lang="nl-NL" sz="2000" dirty="0" smtClean="0"/>
              <a:t>Het koninkrijk van de hemel kent een geheim, dat inmiddels </a:t>
            </a:r>
            <a:r>
              <a:rPr lang="nl-NL" sz="2000" dirty="0" smtClean="0"/>
              <a:t>onthuld </a:t>
            </a:r>
            <a:r>
              <a:rPr lang="nl-NL" sz="2000" dirty="0" smtClean="0"/>
              <a:t>is. Dit koninkrijk begint te groeien hier op aarde, maar het groeit door tot in de hemel. </a:t>
            </a:r>
            <a:r>
              <a:rPr lang="nl-NL" sz="2000" dirty="0" smtClean="0">
                <a:solidFill>
                  <a:srgbClr val="C00000"/>
                </a:solidFill>
              </a:rPr>
              <a:t>In de hemel groeit het uit in volmaaktheid.</a:t>
            </a:r>
            <a:br>
              <a:rPr lang="nl-NL" sz="2000" dirty="0" smtClean="0">
                <a:solidFill>
                  <a:srgbClr val="C00000"/>
                </a:solidFill>
              </a:rPr>
            </a:br>
            <a:r>
              <a:rPr lang="nl-NL" sz="2000" dirty="0" smtClean="0">
                <a:solidFill>
                  <a:srgbClr val="C00000"/>
                </a:solidFill>
              </a:rPr>
              <a:t>Hier op aarde maken we slechts een klein begin.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424936" cy="6001643"/>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Nu wordt met het </a:t>
            </a:r>
            <a:r>
              <a:rPr lang="nl-NL" sz="2000" b="1" dirty="0" smtClean="0"/>
              <a:t>koninkrijk van de hemel </a:t>
            </a:r>
            <a:r>
              <a:rPr lang="nl-NL" sz="2000" dirty="0" smtClean="0"/>
              <a:t>hetzelfde bedoeld als met </a:t>
            </a:r>
            <a:r>
              <a:rPr lang="nl-NL" sz="2000" b="1" dirty="0" smtClean="0"/>
              <a:t>het koninkrijk van God</a:t>
            </a:r>
            <a:r>
              <a:rPr lang="nl-NL" sz="2000" dirty="0" smtClean="0"/>
              <a:t>. Alleen omdat Matteüs graag typisch Joodse taal gebruikt, bezigde hij meestal de term </a:t>
            </a:r>
            <a:r>
              <a:rPr lang="nl-NL" sz="2000" b="1" dirty="0" smtClean="0"/>
              <a:t>het koninkrijk van de hemel</a:t>
            </a:r>
            <a:r>
              <a:rPr lang="nl-NL" sz="2000" dirty="0" smtClean="0"/>
              <a:t>.</a:t>
            </a:r>
            <a:br>
              <a:rPr lang="nl-NL" sz="2000" dirty="0" smtClean="0"/>
            </a:br>
            <a:r>
              <a:rPr lang="nl-NL" sz="2000" dirty="0" smtClean="0"/>
              <a:t/>
            </a:r>
            <a:br>
              <a:rPr lang="nl-NL" sz="2000" dirty="0" smtClean="0"/>
            </a:br>
            <a:r>
              <a:rPr lang="nl-NL" sz="2000" dirty="0" smtClean="0"/>
              <a:t>De term </a:t>
            </a:r>
            <a:r>
              <a:rPr lang="nl-NL" sz="2000" b="1" dirty="0" smtClean="0"/>
              <a:t>koninkrijk van God </a:t>
            </a:r>
            <a:r>
              <a:rPr lang="nl-NL" sz="2000" dirty="0" smtClean="0"/>
              <a:t>komt 65 maal in de Bijbel voor.</a:t>
            </a:r>
            <a:br>
              <a:rPr lang="nl-NL" sz="2000" dirty="0" smtClean="0"/>
            </a:br>
            <a:r>
              <a:rPr lang="nl-NL" sz="2000" dirty="0" smtClean="0"/>
              <a:t>Wie deze teksten leest, ziet eenzelfde beeld ontstaan.</a:t>
            </a:r>
          </a:p>
          <a:p>
            <a:r>
              <a:rPr lang="nl-NL" sz="2000" dirty="0" smtClean="0"/>
              <a:t>Het koninkrijk van God begint op aarde vorm te krijgen.</a:t>
            </a:r>
          </a:p>
          <a:p>
            <a:r>
              <a:rPr lang="nl-NL" sz="2000" dirty="0" smtClean="0"/>
              <a:t>In de hemel groeit het koninkrijk verder uit.</a:t>
            </a:r>
          </a:p>
          <a:p>
            <a:r>
              <a:rPr lang="nl-NL" sz="2000" dirty="0" smtClean="0">
                <a:solidFill>
                  <a:srgbClr val="C00000"/>
                </a:solidFill>
              </a:rPr>
              <a:t>Tussen dat koninkrijk op aarde en dat in de hemel zit een grote scheidslijn.</a:t>
            </a:r>
          </a:p>
          <a:p>
            <a:r>
              <a:rPr lang="nl-NL" sz="2000" dirty="0" smtClean="0">
                <a:solidFill>
                  <a:srgbClr val="C00000"/>
                </a:solidFill>
              </a:rPr>
              <a:t>We lezen:</a:t>
            </a:r>
            <a:r>
              <a:rPr lang="nl-NL" sz="2000" dirty="0" smtClean="0"/>
              <a:t/>
            </a:r>
            <a:br>
              <a:rPr lang="nl-NL" sz="2000" dirty="0" smtClean="0"/>
            </a:br>
            <a:r>
              <a:rPr lang="nl-NL" sz="2000" dirty="0" smtClean="0"/>
              <a:t/>
            </a:r>
            <a:br>
              <a:rPr lang="nl-NL" sz="2000" dirty="0" smtClean="0"/>
            </a:br>
            <a:r>
              <a:rPr lang="nl-NL" sz="2000" dirty="0" smtClean="0">
                <a:solidFill>
                  <a:srgbClr val="00B0F0"/>
                </a:solidFill>
              </a:rPr>
              <a:t>Wat ik bedoel, broeders en zusters, is dit: wat uit vlees en bloed bestaat kan geen deel hebben aan het </a:t>
            </a:r>
            <a:r>
              <a:rPr lang="nl-NL" sz="2000" b="1" dirty="0" smtClean="0">
                <a:solidFill>
                  <a:srgbClr val="00B0F0"/>
                </a:solidFill>
              </a:rPr>
              <a:t>koninkrijk van God</a:t>
            </a:r>
            <a:r>
              <a:rPr lang="nl-NL" sz="2000" dirty="0" smtClean="0">
                <a:solidFill>
                  <a:srgbClr val="00B0F0"/>
                </a:solidFill>
              </a:rPr>
              <a:t>; het vergankelijke krijgt geen deel aan de onvergankelijkheid. (1 Korintiërs 15:50)</a:t>
            </a:r>
            <a:r>
              <a:rPr lang="nl-NL" sz="2000" dirty="0" smtClean="0"/>
              <a:t/>
            </a:r>
            <a:br>
              <a:rPr lang="nl-NL" sz="2000" dirty="0" smtClean="0"/>
            </a:br>
            <a:endParaRPr lang="nl-NL" sz="2000" dirty="0" smtClean="0"/>
          </a:p>
          <a:p>
            <a:endParaRPr lang="nl-NL" sz="2000" dirty="0" smtClean="0"/>
          </a:p>
          <a:p>
            <a:endParaRPr lang="nl-NL" sz="2000"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424936" cy="5078313"/>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Met het </a:t>
            </a:r>
            <a:r>
              <a:rPr lang="nl-NL" sz="2000" b="1" dirty="0" smtClean="0"/>
              <a:t>koninkrijk van de hemel </a:t>
            </a:r>
            <a:r>
              <a:rPr lang="nl-NL" sz="2000" dirty="0" smtClean="0"/>
              <a:t>is iets anders bedoeld dan met de </a:t>
            </a:r>
            <a:r>
              <a:rPr lang="nl-NL" sz="2000" b="1" dirty="0" smtClean="0"/>
              <a:t>hemel</a:t>
            </a:r>
            <a:r>
              <a:rPr lang="nl-NL" sz="2000" dirty="0" smtClean="0"/>
              <a:t>.</a:t>
            </a:r>
          </a:p>
          <a:p>
            <a:r>
              <a:rPr lang="nl-NL" sz="2000" dirty="0" smtClean="0"/>
              <a:t>In de hemel staan onder andere de tronen van God en van Jezus Christus.</a:t>
            </a:r>
            <a:br>
              <a:rPr lang="nl-NL" sz="2000" dirty="0" smtClean="0"/>
            </a:br>
            <a:r>
              <a:rPr lang="nl-NL" sz="2000" dirty="0" smtClean="0"/>
              <a:t>In het koninkrijk van de hemel staan de tronen van heiligen.</a:t>
            </a:r>
          </a:p>
          <a:p>
            <a:r>
              <a:rPr lang="nl-NL" sz="2000" dirty="0" smtClean="0"/>
              <a:t>Met name in Openbaring wordt ons een blik in de hemel gegund.</a:t>
            </a:r>
          </a:p>
          <a:p>
            <a:r>
              <a:rPr lang="nl-NL" sz="2000" dirty="0" smtClean="0"/>
              <a:t>Er zijn diverse hemelen, waaronder de derde hemel.</a:t>
            </a:r>
            <a:br>
              <a:rPr lang="nl-NL" sz="2000" dirty="0" smtClean="0"/>
            </a:br>
            <a:r>
              <a:rPr lang="nl-NL" sz="2000" dirty="0" smtClean="0"/>
              <a:t>In die derde hemel bevindt zich het in aanbouw zijnde nieuwe Jeruzalem.</a:t>
            </a:r>
            <a:br>
              <a:rPr lang="nl-NL" sz="2000" dirty="0" smtClean="0"/>
            </a:br>
            <a:r>
              <a:rPr lang="nl-NL" sz="2000" dirty="0" smtClean="0"/>
              <a:t>Daar wordt gewerkt door alle heiligen (de zielen), die ons zijn voorgegaan.</a:t>
            </a:r>
            <a:br>
              <a:rPr lang="nl-NL" sz="2000" dirty="0" smtClean="0"/>
            </a:br>
            <a:r>
              <a:rPr lang="nl-NL" sz="2000" dirty="0" smtClean="0"/>
              <a:t>Johannes heeft die </a:t>
            </a:r>
            <a:r>
              <a:rPr lang="nl-NL" sz="2000" b="1" dirty="0" smtClean="0"/>
              <a:t>zielen</a:t>
            </a:r>
            <a:r>
              <a:rPr lang="nl-NL" sz="2000" dirty="0" smtClean="0"/>
              <a:t> zien bidden onder het altaar.</a:t>
            </a:r>
            <a:br>
              <a:rPr lang="nl-NL" sz="2000" dirty="0" smtClean="0"/>
            </a:br>
            <a:r>
              <a:rPr lang="nl-NL" sz="2000" dirty="0" smtClean="0"/>
              <a:t>Ook heeft hij die </a:t>
            </a:r>
            <a:r>
              <a:rPr lang="nl-NL" sz="2000" b="1" dirty="0" smtClean="0"/>
              <a:t>zielen</a:t>
            </a:r>
            <a:r>
              <a:rPr lang="nl-NL" sz="2000" dirty="0" smtClean="0"/>
              <a:t> op tronen zien zitten.</a:t>
            </a:r>
          </a:p>
          <a:p>
            <a:r>
              <a:rPr lang="nl-NL" sz="2000" dirty="0" smtClean="0"/>
              <a:t>We lezen:</a:t>
            </a:r>
          </a:p>
          <a:p>
            <a:endParaRPr lang="nl-NL" sz="2000" dirty="0" smtClean="0"/>
          </a:p>
          <a:p>
            <a:r>
              <a:rPr lang="nl-NL" sz="2000" dirty="0" smtClean="0">
                <a:solidFill>
                  <a:srgbClr val="00B0F0"/>
                </a:solidFill>
              </a:rPr>
              <a:t>Toen het </a:t>
            </a:r>
            <a:r>
              <a:rPr lang="nl-NL" sz="2000" dirty="0" smtClean="0">
                <a:solidFill>
                  <a:srgbClr val="00B0F0"/>
                </a:solidFill>
              </a:rPr>
              <a:t>Lam </a:t>
            </a:r>
            <a:r>
              <a:rPr lang="nl-NL" sz="2000" dirty="0" smtClean="0">
                <a:solidFill>
                  <a:srgbClr val="00B0F0"/>
                </a:solidFill>
              </a:rPr>
              <a:t>het vijfde zegel verbrak, zag ik aan de voet van het altaar de zielen van al degenen die geslacht waren omdat ze over God hadden gesproken en vanwege hun getuigenis. (Openbaring 6:9)</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424936" cy="5693866"/>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solidFill>
                  <a:srgbClr val="00B0F0"/>
                </a:solidFill>
              </a:rPr>
              <a:t>Ook zag ik </a:t>
            </a:r>
            <a:r>
              <a:rPr lang="nl-NL" sz="2000" b="1" dirty="0" smtClean="0">
                <a:solidFill>
                  <a:srgbClr val="00B0F0"/>
                </a:solidFill>
              </a:rPr>
              <a:t>tronen</a:t>
            </a:r>
            <a:r>
              <a:rPr lang="nl-NL" sz="2000" dirty="0" smtClean="0">
                <a:solidFill>
                  <a:srgbClr val="00B0F0"/>
                </a:solidFill>
              </a:rPr>
              <a:t>, en aan hen die erop zaten werd recht gedaan. Het zijn de </a:t>
            </a:r>
            <a:r>
              <a:rPr lang="nl-NL" sz="2000" b="1" dirty="0" smtClean="0">
                <a:solidFill>
                  <a:srgbClr val="00B0F0"/>
                </a:solidFill>
              </a:rPr>
              <a:t>zielen</a:t>
            </a:r>
            <a:r>
              <a:rPr lang="nl-NL" sz="2000" dirty="0" smtClean="0">
                <a:solidFill>
                  <a:srgbClr val="00B0F0"/>
                </a:solidFill>
              </a:rPr>
              <a:t> van hen die onthoofd waren omdat ze van Jezus hadden getuigd en over God hadden gesproken; zij hadden het beest en zijn beeld niet aanbeden en ook zijn merkteken niet op hun voorhoofd of hun hand gekregen. Zij waren tot leven gekomen en heersten duizend jaar lang samen met de Messias.</a:t>
            </a:r>
            <a:br>
              <a:rPr lang="nl-NL" sz="2000" dirty="0" smtClean="0">
                <a:solidFill>
                  <a:srgbClr val="00B0F0"/>
                </a:solidFill>
              </a:rPr>
            </a:br>
            <a:r>
              <a:rPr lang="nl-NL" sz="2000" dirty="0" smtClean="0">
                <a:solidFill>
                  <a:srgbClr val="00B0F0"/>
                </a:solidFill>
              </a:rPr>
              <a:t>(Openbaring 20:4)</a:t>
            </a:r>
          </a:p>
          <a:p>
            <a:endParaRPr lang="nl-NL" sz="2000" dirty="0" smtClean="0">
              <a:solidFill>
                <a:srgbClr val="00B0F0"/>
              </a:solidFill>
            </a:endParaRPr>
          </a:p>
          <a:p>
            <a:r>
              <a:rPr lang="nl-NL" sz="2000" dirty="0" smtClean="0">
                <a:solidFill>
                  <a:srgbClr val="00B0F0"/>
                </a:solidFill>
              </a:rPr>
              <a:t>Jezus zei tegen hen: ‘Ik verzeker jullie: wanneer de tijd aanbreekt dat alles vernieuwd wordt, wanneer de Mensenzoon in zijn majesteit zal zetelen op Zijn troon, zullen ook jullie die mij gevolgd zijn plaatsnemen op de twaalf tronen en rechtspreken over de twaalf stammen van Israël.</a:t>
            </a:r>
          </a:p>
          <a:p>
            <a:r>
              <a:rPr lang="nl-NL" sz="2000" dirty="0" smtClean="0">
                <a:solidFill>
                  <a:srgbClr val="00B0F0"/>
                </a:solidFill>
              </a:rPr>
              <a:t>(Matteüs 19:28)</a:t>
            </a:r>
            <a:br>
              <a:rPr lang="nl-NL" sz="2000" dirty="0" smtClean="0">
                <a:solidFill>
                  <a:srgbClr val="00B0F0"/>
                </a:solidFill>
              </a:rPr>
            </a:br>
            <a:r>
              <a:rPr lang="nl-NL" sz="2000" dirty="0" smtClean="0">
                <a:solidFill>
                  <a:srgbClr val="00B0F0"/>
                </a:solidFill>
              </a:rPr>
              <a:t/>
            </a:r>
            <a:br>
              <a:rPr lang="nl-NL" sz="2000" dirty="0" smtClean="0">
                <a:solidFill>
                  <a:srgbClr val="00B0F0"/>
                </a:solidFill>
              </a:rPr>
            </a:br>
            <a:r>
              <a:rPr lang="nl-NL" sz="2000" dirty="0" smtClean="0">
                <a:solidFill>
                  <a:srgbClr val="00B0F0"/>
                </a:solidFill>
              </a:rPr>
              <a:t>Wie overwint en mij navolgt tot het einde, zal Ik macht geven over alle volken.</a:t>
            </a:r>
            <a:br>
              <a:rPr lang="nl-NL" sz="2000" dirty="0" smtClean="0">
                <a:solidFill>
                  <a:srgbClr val="00B0F0"/>
                </a:solidFill>
              </a:rPr>
            </a:br>
            <a:r>
              <a:rPr lang="nl-NL" sz="2000" dirty="0" smtClean="0">
                <a:solidFill>
                  <a:srgbClr val="00B0F0"/>
                </a:solidFill>
              </a:rPr>
              <a:t>(Openbaring 2:26)</a:t>
            </a:r>
          </a:p>
          <a:p>
            <a:endParaRPr lang="nl-NL" sz="20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424936" cy="6001643"/>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Deze teksten laten ons iets zien over de zielen in de hemel.</a:t>
            </a:r>
          </a:p>
          <a:p>
            <a:r>
              <a:rPr lang="nl-NL" sz="2000" dirty="0" smtClean="0"/>
              <a:t>Zij bidden, regeren en spreken recht.</a:t>
            </a:r>
            <a:br>
              <a:rPr lang="nl-NL" sz="2000" dirty="0" smtClean="0"/>
            </a:br>
            <a:r>
              <a:rPr lang="nl-NL" sz="2000" dirty="0" smtClean="0"/>
              <a:t>Het lijkt erop dat Jezus veel aan hen delegeert.</a:t>
            </a:r>
            <a:br>
              <a:rPr lang="nl-NL" sz="2000" dirty="0" smtClean="0"/>
            </a:br>
            <a:r>
              <a:rPr lang="nl-NL" sz="2000" dirty="0" smtClean="0"/>
              <a:t>Jezus beschikt over alle macht en hemel en op aarde, en kan dat dus doen.</a:t>
            </a:r>
            <a:br>
              <a:rPr lang="nl-NL" sz="2000" dirty="0" smtClean="0"/>
            </a:br>
            <a:r>
              <a:rPr lang="nl-NL" sz="2000" dirty="0" smtClean="0"/>
              <a:t>Hij heeft kennelijk alle vertrouwen in de zielen, die na hun sterven direct in de hemel zijn opgenomen.</a:t>
            </a:r>
          </a:p>
          <a:p>
            <a:r>
              <a:rPr lang="nl-NL" sz="2000" dirty="0" smtClean="0"/>
              <a:t>Hij schakelt hen direct in.</a:t>
            </a:r>
          </a:p>
          <a:p>
            <a:r>
              <a:rPr lang="nl-NL" sz="2000" dirty="0" smtClean="0"/>
              <a:t>Sommigen van hen plaatst Hij op tronen. Zij moeten hele groepen aansturen.</a:t>
            </a:r>
          </a:p>
          <a:p>
            <a:r>
              <a:rPr lang="nl-NL" sz="2000" dirty="0" smtClean="0"/>
              <a:t>Er moet worden gewerkt. </a:t>
            </a:r>
          </a:p>
          <a:p>
            <a:r>
              <a:rPr lang="nl-NL" sz="2000" dirty="0" smtClean="0"/>
              <a:t>Er moet een hele stad worden gebouwd, het nieuwe Jeruzalem.</a:t>
            </a:r>
            <a:br>
              <a:rPr lang="nl-NL" sz="2000" dirty="0" smtClean="0"/>
            </a:br>
            <a:r>
              <a:rPr lang="nl-NL" sz="2000" dirty="0" smtClean="0"/>
              <a:t>Eerst moeten alle aanwezige zielen een onderkomen krijgen.</a:t>
            </a:r>
          </a:p>
          <a:p>
            <a:r>
              <a:rPr lang="nl-NL" sz="2000" dirty="0" smtClean="0"/>
              <a:t>Ook is er aandacht voor cultuur.</a:t>
            </a:r>
            <a:br>
              <a:rPr lang="nl-NL" sz="2000" dirty="0" smtClean="0"/>
            </a:br>
            <a:r>
              <a:rPr lang="nl-NL" sz="2000" dirty="0" smtClean="0"/>
              <a:t>Gaven en de goede ervaringen van de zielen worden uiteraard benut.</a:t>
            </a:r>
            <a:br>
              <a:rPr lang="nl-NL" sz="2000" dirty="0" smtClean="0"/>
            </a:br>
            <a:r>
              <a:rPr lang="nl-NL" sz="2000" dirty="0" smtClean="0"/>
              <a:t>Cultuurschatten worden zo ingedragen.</a:t>
            </a:r>
          </a:p>
          <a:p>
            <a:endParaRPr lang="nl-NL" sz="2000" dirty="0" smtClean="0"/>
          </a:p>
          <a:p>
            <a:r>
              <a:rPr lang="nl-NL" sz="2000" dirty="0" smtClean="0">
                <a:solidFill>
                  <a:srgbClr val="C00000"/>
                </a:solidFill>
              </a:rPr>
              <a:t>Jezus delegeert niet alleen, maar Hij deelt ook Zijn macht met de zielen.</a:t>
            </a:r>
            <a:br>
              <a:rPr lang="nl-NL" sz="2000" dirty="0" smtClean="0">
                <a:solidFill>
                  <a:srgbClr val="C00000"/>
                </a:solidFill>
              </a:rPr>
            </a:br>
            <a:r>
              <a:rPr lang="nl-NL" sz="2000" dirty="0" smtClean="0">
                <a:solidFill>
                  <a:srgbClr val="C00000"/>
                </a:solidFill>
              </a:rPr>
              <a:t>Zij ontvangen ook macht over alle volken. Zij regeren samen met Hem.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712968" cy="6001643"/>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De beschrijvingen van de Apocalyps gaan ons voorstellingsvermogen te boven.</a:t>
            </a:r>
          </a:p>
          <a:p>
            <a:r>
              <a:rPr lang="nl-NL" sz="2000" dirty="0" smtClean="0"/>
              <a:t>De effecten ervan zijn voorspeld:</a:t>
            </a:r>
          </a:p>
          <a:p>
            <a:endParaRPr lang="nl-NL" sz="2000" dirty="0" smtClean="0"/>
          </a:p>
          <a:p>
            <a:r>
              <a:rPr lang="nl-NL" sz="2000" dirty="0" smtClean="0">
                <a:solidFill>
                  <a:srgbClr val="00B0F0"/>
                </a:solidFill>
              </a:rPr>
              <a:t>Koningen, machthebbers, legeraanvoerders, rijken, aanzienlijken, slaven en vrije mensen, iedereen trachtte zich te verbergen in grotten en tussen de rotsen in de bergen. Ze riepen de bergen en rotsen toe: ‘Val op ons neer! Verberg ons voor het oog van Hem die op de troon zit en voor de toorn van het Lam! Want nu is de grote dag van Hun toorn aangebroken, en wie kan die doorstaan?’</a:t>
            </a:r>
          </a:p>
          <a:p>
            <a:r>
              <a:rPr lang="nl-NL" sz="2000" dirty="0" smtClean="0">
                <a:solidFill>
                  <a:srgbClr val="00B0F0"/>
                </a:solidFill>
              </a:rPr>
              <a:t>(Openbaring 6:15-17)</a:t>
            </a:r>
          </a:p>
          <a:p>
            <a:endParaRPr lang="nl-NL" sz="2000" dirty="0" smtClean="0">
              <a:solidFill>
                <a:srgbClr val="00B0F0"/>
              </a:solidFill>
            </a:endParaRPr>
          </a:p>
          <a:p>
            <a:r>
              <a:rPr lang="nl-NL" sz="2000" dirty="0" smtClean="0"/>
              <a:t>Ook Jezus heeft dit voorzegd. Tijdens Zijn gang naar het kruis zei Hij:</a:t>
            </a:r>
          </a:p>
          <a:p>
            <a:endParaRPr lang="nl-NL" sz="2000" dirty="0" smtClean="0">
              <a:solidFill>
                <a:srgbClr val="00B0F0"/>
              </a:solidFill>
            </a:endParaRPr>
          </a:p>
          <a:p>
            <a:r>
              <a:rPr lang="nl-NL" sz="2000" dirty="0" smtClean="0">
                <a:solidFill>
                  <a:srgbClr val="00B0F0"/>
                </a:solidFill>
              </a:rPr>
              <a:t>Dan zullen de mensen tegen de bergen zeggen: “Val op ons neer!” en tegen de heuvels: “Bedek ons!” Want als dit gebeurt met het groene hout, wat zal het verdorde hout dan niet te wachten staan? </a:t>
            </a:r>
          </a:p>
          <a:p>
            <a:r>
              <a:rPr lang="nl-NL" sz="2000" dirty="0" smtClean="0">
                <a:solidFill>
                  <a:srgbClr val="00B0F0"/>
                </a:solidFill>
              </a:rPr>
              <a:t>(Lucas 23:30-31)</a:t>
            </a:r>
          </a:p>
          <a:p>
            <a:endParaRPr lang="nl-NL" sz="2000"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424936" cy="5693866"/>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Zo ontstaat er een heel regeringscentrum, dat aangestuurd wordt door Jezus.</a:t>
            </a:r>
            <a:br>
              <a:rPr lang="nl-NL" sz="2000" dirty="0" smtClean="0"/>
            </a:br>
            <a:r>
              <a:rPr lang="nl-NL" sz="2000" dirty="0" smtClean="0"/>
              <a:t>Tenslotte zal Hij hen ook inschakelen bij het rechtspreken.</a:t>
            </a:r>
          </a:p>
          <a:p>
            <a:r>
              <a:rPr lang="nl-NL" sz="2000" dirty="0" smtClean="0"/>
              <a:t>Een teken van vertrouwen, maar ook een teken dat de zielen inzage krijgen over alles wat heeft plaatsgevonden op aarde.</a:t>
            </a:r>
          </a:p>
          <a:p>
            <a:endParaRPr lang="nl-NL" sz="2000" dirty="0" smtClean="0"/>
          </a:p>
          <a:p>
            <a:r>
              <a:rPr lang="nl-NL" sz="2000" dirty="0" smtClean="0"/>
              <a:t>Zo bouwt Jezus aan het </a:t>
            </a:r>
            <a:r>
              <a:rPr lang="nl-NL" sz="2000" b="1" dirty="0" smtClean="0"/>
              <a:t>koninkrijk in de hemel</a:t>
            </a:r>
            <a:r>
              <a:rPr lang="nl-NL" sz="2000" dirty="0" smtClean="0"/>
              <a:t>, dat in zekere verbinding staat met </a:t>
            </a:r>
            <a:r>
              <a:rPr lang="nl-NL" sz="2000" b="1" dirty="0" smtClean="0"/>
              <a:t>het koninkrijk op aarde</a:t>
            </a:r>
            <a:r>
              <a:rPr lang="nl-NL" sz="2000" dirty="0" smtClean="0"/>
              <a:t>.</a:t>
            </a:r>
            <a:br>
              <a:rPr lang="nl-NL" sz="2000" dirty="0" smtClean="0"/>
            </a:br>
            <a:r>
              <a:rPr lang="nl-NL" sz="2000" dirty="0" smtClean="0"/>
              <a:t>Zij die in Christus gestorven zijn, hebben zicht op deze aarde.</a:t>
            </a:r>
            <a:br>
              <a:rPr lang="nl-NL" sz="2000" dirty="0" smtClean="0"/>
            </a:br>
            <a:r>
              <a:rPr lang="nl-NL" sz="2000" dirty="0" smtClean="0"/>
              <a:t>Zij bouwen huizen voor hen die nog zullen worden opgenomen.</a:t>
            </a:r>
          </a:p>
          <a:p>
            <a:endParaRPr lang="nl-NL" sz="2000" dirty="0" smtClean="0"/>
          </a:p>
          <a:p>
            <a:r>
              <a:rPr lang="nl-NL" sz="2000" dirty="0" smtClean="0"/>
              <a:t>Tot aan de jongste dag zijn er twee afzonderlijke rijken.</a:t>
            </a:r>
            <a:br>
              <a:rPr lang="nl-NL" sz="2000" dirty="0" smtClean="0"/>
            </a:br>
            <a:r>
              <a:rPr lang="nl-NL" sz="2000" dirty="0" smtClean="0"/>
              <a:t>Eén in de hemel, een vrederijk.</a:t>
            </a:r>
          </a:p>
          <a:p>
            <a:r>
              <a:rPr lang="nl-NL" sz="2000" dirty="0" smtClean="0"/>
              <a:t>Een vrederijk, waaraan vanaf Jezus’ hemelvaart wordt gebouwd.</a:t>
            </a:r>
          </a:p>
          <a:p>
            <a:r>
              <a:rPr lang="nl-NL" sz="2000" dirty="0" smtClean="0">
                <a:solidFill>
                  <a:srgbClr val="C00000"/>
                </a:solidFill>
              </a:rPr>
              <a:t>Dit is het duizendjarig vrederijk, waarvan Openbaring 19:4-5 ons slechts iets laat zien.</a:t>
            </a:r>
          </a:p>
          <a:p>
            <a:endParaRPr lang="nl-NL" sz="2000"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Nico\Pictures\Afbeeldingen paradijsthese\imagesCA3VIHU8.jpg"/>
          <p:cNvPicPr>
            <a:picLocks noChangeAspect="1" noChangeArrowheads="1"/>
          </p:cNvPicPr>
          <p:nvPr/>
        </p:nvPicPr>
        <p:blipFill>
          <a:blip r:embed="rId3" cstate="print"/>
          <a:srcRect/>
          <a:stretch>
            <a:fillRect/>
          </a:stretch>
        </p:blipFill>
        <p:spPr bwMode="auto">
          <a:xfrm>
            <a:off x="179512" y="188640"/>
            <a:ext cx="8748464" cy="6427286"/>
          </a:xfrm>
          <a:prstGeom prst="rect">
            <a:avLst/>
          </a:prstGeom>
          <a:noFill/>
        </p:spPr>
      </p:pic>
      <p:pic>
        <p:nvPicPr>
          <p:cNvPr id="2" name="Picture 2" descr="C:\Users\Nico\Pictures\Afbeeldingen paradijsthese\Wereldbol.png"/>
          <p:cNvPicPr>
            <a:picLocks noChangeAspect="1" noChangeArrowheads="1"/>
          </p:cNvPicPr>
          <p:nvPr/>
        </p:nvPicPr>
        <p:blipFill>
          <a:blip r:embed="rId4" cstate="print"/>
          <a:srcRect/>
          <a:stretch>
            <a:fillRect/>
          </a:stretch>
        </p:blipFill>
        <p:spPr bwMode="auto">
          <a:xfrm>
            <a:off x="1475656" y="3645024"/>
            <a:ext cx="2448272" cy="2477409"/>
          </a:xfrm>
          <a:prstGeom prst="rect">
            <a:avLst/>
          </a:prstGeom>
          <a:noFill/>
        </p:spPr>
      </p:pic>
      <p:grpSp>
        <p:nvGrpSpPr>
          <p:cNvPr id="3" name="Groep 2"/>
          <p:cNvGrpSpPr/>
          <p:nvPr/>
        </p:nvGrpSpPr>
        <p:grpSpPr>
          <a:xfrm>
            <a:off x="1979712" y="980728"/>
            <a:ext cx="1296144" cy="1728192"/>
            <a:chOff x="1115616" y="2492896"/>
            <a:chExt cx="2030329" cy="2376264"/>
          </a:xfrm>
          <a:solidFill>
            <a:schemeClr val="bg1"/>
          </a:solidFill>
        </p:grpSpPr>
        <p:pic>
          <p:nvPicPr>
            <p:cNvPr id="4" name="Picture 3" descr="C:\Users\Nico\Pictures\Afbeeldingen paradijsthese\imagesCALQ347H.jpg"/>
            <p:cNvPicPr>
              <a:picLocks noChangeAspect="1" noChangeArrowheads="1"/>
            </p:cNvPicPr>
            <p:nvPr/>
          </p:nvPicPr>
          <p:blipFill>
            <a:blip r:embed="rId5" cstate="print"/>
            <a:srcRect/>
            <a:stretch>
              <a:fillRect/>
            </a:stretch>
          </p:blipFill>
          <p:spPr bwMode="auto">
            <a:xfrm>
              <a:off x="1115616" y="2492896"/>
              <a:ext cx="2030329" cy="2030329"/>
            </a:xfrm>
            <a:prstGeom prst="rect">
              <a:avLst/>
            </a:prstGeom>
            <a:grpFill/>
          </p:spPr>
        </p:pic>
        <p:sp>
          <p:nvSpPr>
            <p:cNvPr id="5" name="Rechthoek 4"/>
            <p:cNvSpPr/>
            <p:nvPr/>
          </p:nvSpPr>
          <p:spPr>
            <a:xfrm>
              <a:off x="1259632" y="3861048"/>
              <a:ext cx="1872208" cy="100811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8" name="Lijntoelichting 1 7"/>
          <p:cNvSpPr/>
          <p:nvPr/>
        </p:nvSpPr>
        <p:spPr>
          <a:xfrm>
            <a:off x="4572000" y="908720"/>
            <a:ext cx="3240360" cy="1944216"/>
          </a:xfrm>
          <a:prstGeom prst="borderCallout1">
            <a:avLst>
              <a:gd name="adj1" fmla="val 18750"/>
              <a:gd name="adj2" fmla="val -8333"/>
              <a:gd name="adj3" fmla="val 31384"/>
              <a:gd name="adj4" fmla="val -444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kstvak 8"/>
          <p:cNvSpPr txBox="1"/>
          <p:nvPr/>
        </p:nvSpPr>
        <p:spPr>
          <a:xfrm>
            <a:off x="4716016" y="1052736"/>
            <a:ext cx="2952328" cy="1631216"/>
          </a:xfrm>
          <a:prstGeom prst="rect">
            <a:avLst/>
          </a:prstGeom>
          <a:noFill/>
        </p:spPr>
        <p:txBody>
          <a:bodyPr wrap="square" rtlCol="0">
            <a:spAutoFit/>
          </a:bodyPr>
          <a:lstStyle/>
          <a:p>
            <a:pPr algn="ctr"/>
            <a:r>
              <a:rPr lang="nl-NL" sz="2000" b="1" dirty="0" smtClean="0">
                <a:solidFill>
                  <a:srgbClr val="C00000"/>
                </a:solidFill>
              </a:rPr>
              <a:t>Het nieuwe Jeruzalem</a:t>
            </a:r>
          </a:p>
          <a:p>
            <a:pPr algn="ctr"/>
            <a:r>
              <a:rPr lang="nl-NL" sz="2000" b="1" dirty="0" smtClean="0">
                <a:solidFill>
                  <a:srgbClr val="C00000"/>
                </a:solidFill>
              </a:rPr>
              <a:t>in aanbouw tijdens</a:t>
            </a:r>
          </a:p>
          <a:p>
            <a:pPr algn="ctr"/>
            <a:r>
              <a:rPr lang="nl-NL" sz="2000" b="1" dirty="0" smtClean="0">
                <a:solidFill>
                  <a:srgbClr val="C00000"/>
                </a:solidFill>
              </a:rPr>
              <a:t>het duizendjarig vrederijk</a:t>
            </a:r>
          </a:p>
          <a:p>
            <a:pPr algn="ctr"/>
            <a:r>
              <a:rPr lang="nl-NL" sz="2000" b="1" dirty="0" smtClean="0">
                <a:solidFill>
                  <a:srgbClr val="C00000"/>
                </a:solidFill>
              </a:rPr>
              <a:t>onder leiding van de Messias</a:t>
            </a:r>
            <a:endParaRPr lang="nl-NL" sz="2000" b="1" dirty="0">
              <a:solidFill>
                <a:srgbClr val="C00000"/>
              </a:solidFill>
            </a:endParaRPr>
          </a:p>
        </p:txBody>
      </p:sp>
      <p:sp>
        <p:nvSpPr>
          <p:cNvPr id="10" name="Lijntoelichting 1 9"/>
          <p:cNvSpPr/>
          <p:nvPr/>
        </p:nvSpPr>
        <p:spPr>
          <a:xfrm>
            <a:off x="4644008" y="3933056"/>
            <a:ext cx="3240360" cy="1944216"/>
          </a:xfrm>
          <a:prstGeom prst="borderCallout1">
            <a:avLst>
              <a:gd name="adj1" fmla="val 18750"/>
              <a:gd name="adj2" fmla="val -8333"/>
              <a:gd name="adj3" fmla="val 40197"/>
              <a:gd name="adj4" fmla="val -320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4932040" y="4221088"/>
            <a:ext cx="2736304" cy="1323439"/>
          </a:xfrm>
          <a:prstGeom prst="rect">
            <a:avLst/>
          </a:prstGeom>
          <a:noFill/>
        </p:spPr>
        <p:txBody>
          <a:bodyPr wrap="square" rtlCol="0">
            <a:spAutoFit/>
          </a:bodyPr>
          <a:lstStyle/>
          <a:p>
            <a:pPr algn="ctr"/>
            <a:r>
              <a:rPr lang="nl-NL" sz="2000" b="1" dirty="0" smtClean="0">
                <a:solidFill>
                  <a:srgbClr val="C00000"/>
                </a:solidFill>
              </a:rPr>
              <a:t>De aarde ,waar de duivel gedurende</a:t>
            </a:r>
          </a:p>
          <a:p>
            <a:pPr algn="ctr"/>
            <a:r>
              <a:rPr lang="nl-NL" sz="2000" b="1" dirty="0" smtClean="0">
                <a:solidFill>
                  <a:srgbClr val="C00000"/>
                </a:solidFill>
              </a:rPr>
              <a:t>duizend jaren </a:t>
            </a:r>
          </a:p>
          <a:p>
            <a:pPr algn="ctr"/>
            <a:r>
              <a:rPr lang="nl-NL" sz="2000" b="1" dirty="0" smtClean="0">
                <a:solidFill>
                  <a:srgbClr val="C00000"/>
                </a:solidFill>
              </a:rPr>
              <a:t>gebonden wordt</a:t>
            </a:r>
            <a:endParaRPr lang="nl-NL" sz="2000" b="1" dirty="0">
              <a:solidFill>
                <a:srgbClr val="C00000"/>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970865"/>
          </a:xfrm>
          <a:prstGeom prst="rect">
            <a:avLst/>
          </a:prstGeom>
          <a:noFill/>
        </p:spPr>
        <p:txBody>
          <a:bodyPr wrap="square" rtlCol="0">
            <a:spAutoFit/>
          </a:bodyPr>
          <a:lstStyle/>
          <a:p>
            <a:pPr algn="ctr"/>
            <a:r>
              <a:rPr lang="nl-NL" sz="2400" dirty="0" smtClean="0">
                <a:solidFill>
                  <a:schemeClr val="bg1">
                    <a:lumMod val="65000"/>
                  </a:schemeClr>
                </a:solidFill>
              </a:rPr>
              <a:t>De grote verdrukking</a:t>
            </a:r>
          </a:p>
          <a:p>
            <a:endParaRPr lang="nl-NL" sz="2000" dirty="0" smtClean="0"/>
          </a:p>
          <a:p>
            <a:r>
              <a:rPr lang="nl-NL" sz="2000" dirty="0" smtClean="0"/>
              <a:t>De grote verdrukking vindt plaats tijdens de opening van het zevende zegel.</a:t>
            </a:r>
          </a:p>
          <a:p>
            <a:r>
              <a:rPr lang="nl-NL" sz="2000" dirty="0" smtClean="0"/>
              <a:t>Dan klinken ook de zeven bazuinen.</a:t>
            </a:r>
          </a:p>
          <a:p>
            <a:r>
              <a:rPr lang="nl-NL" sz="2000" dirty="0" smtClean="0"/>
              <a:t>De verdrukking wordt steeds erger.</a:t>
            </a:r>
          </a:p>
          <a:p>
            <a:r>
              <a:rPr lang="nl-NL" sz="2000" dirty="0" smtClean="0"/>
              <a:t>Enzovoort.</a:t>
            </a:r>
          </a:p>
          <a:p>
            <a:endParaRPr lang="nl-NL" sz="2000" dirty="0" smtClean="0"/>
          </a:p>
          <a:p>
            <a:r>
              <a:rPr lang="nl-NL" sz="2000" dirty="0" smtClean="0"/>
              <a:t>Bij het horen van de eerste bazuin wordt de gemeente opgenomen.</a:t>
            </a:r>
            <a:br>
              <a:rPr lang="nl-NL" sz="2000" dirty="0" smtClean="0"/>
            </a:br>
            <a:r>
              <a:rPr lang="nl-NL" sz="2000" dirty="0" smtClean="0"/>
              <a:t>Een enorm grote menigte. (Openbaring 7:9-17)</a:t>
            </a:r>
          </a:p>
          <a:p>
            <a:r>
              <a:rPr lang="nl-NL" sz="2000" dirty="0" smtClean="0"/>
              <a:t>Op dat moment worden ook de 144.000 gezegeld</a:t>
            </a:r>
            <a:r>
              <a:rPr lang="nl-NL" sz="2000" dirty="0" smtClean="0"/>
              <a:t>. (</a:t>
            </a:r>
            <a:r>
              <a:rPr lang="nl-NL" sz="2000" dirty="0" smtClean="0"/>
              <a:t>Openbaring 7:3-8)</a:t>
            </a:r>
          </a:p>
          <a:p>
            <a:r>
              <a:rPr lang="nl-NL" sz="2000" dirty="0" smtClean="0"/>
              <a:t>Dat zijn de gelovigen die tijdens de grote verdrukking op aarde achterblijven.</a:t>
            </a:r>
          </a:p>
          <a:p>
            <a:r>
              <a:rPr lang="nl-NL" sz="2000" dirty="0" smtClean="0"/>
              <a:t>Zij zullen God niet verloochenen. Zij zullen worden beschermd.(Openbaring 9:4)</a:t>
            </a:r>
          </a:p>
          <a:p>
            <a:endParaRPr lang="nl-NL" sz="2000" dirty="0" smtClean="0"/>
          </a:p>
          <a:p>
            <a:r>
              <a:rPr lang="nl-NL" sz="2000" dirty="0" smtClean="0"/>
              <a:t>Aan het einde van de grote verdrukking daalt het nieuwe Jeruzalem neer op aarde. Dan zullen alle graven opengaan, en allen die dan nog in leven zijn zullen ook in een oogwenk worden veranderd.</a:t>
            </a:r>
          </a:p>
          <a:p>
            <a:r>
              <a:rPr lang="nl-NL" sz="2000" dirty="0" smtClean="0"/>
              <a:t>Die 144.000 zullen zich dan bevinden tussen allen die zijn opgestaan.</a:t>
            </a:r>
          </a:p>
          <a:p>
            <a:r>
              <a:rPr lang="nl-NL" sz="2000" dirty="0" smtClean="0"/>
              <a:t>Zij zullen blijven getuigen van hun Heer.</a:t>
            </a:r>
            <a:endParaRPr lang="nl-NL" dirty="0" smtClean="0"/>
          </a:p>
          <a:p>
            <a:endParaRPr lang="nl-NL"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940088"/>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Vervolgens zullen de boeken opengaan.</a:t>
            </a:r>
          </a:p>
          <a:p>
            <a:r>
              <a:rPr lang="nl-NL" sz="2000" dirty="0" smtClean="0"/>
              <a:t>Iedereen zal dan zijn eigen leven, maar wat veel belangrijker is, de hele heilsgeschiedenis kunnen overzien.</a:t>
            </a:r>
          </a:p>
          <a:p>
            <a:r>
              <a:rPr lang="nl-NL" sz="2000" dirty="0" smtClean="0"/>
              <a:t>Dan zal elke knie zich buigen.</a:t>
            </a:r>
          </a:p>
          <a:p>
            <a:endParaRPr lang="nl-NL" sz="2000" dirty="0" smtClean="0"/>
          </a:p>
          <a:p>
            <a:r>
              <a:rPr lang="nl-NL" sz="2000" dirty="0" smtClean="0">
                <a:solidFill>
                  <a:srgbClr val="C00000"/>
                </a:solidFill>
              </a:rPr>
              <a:t>Daarna zal Satan worden losgelaten.</a:t>
            </a:r>
          </a:p>
          <a:p>
            <a:r>
              <a:rPr lang="nl-NL" sz="2000" dirty="0" smtClean="0"/>
              <a:t>Na duizend jaar gebonden te zijn geweest, krijgt Satan een korte tijd om alsnog velen te verleidden.</a:t>
            </a:r>
          </a:p>
          <a:p>
            <a:r>
              <a:rPr lang="nl-NL" sz="2000" dirty="0" smtClean="0"/>
              <a:t>De Schrift voorspelt dat dan alsnog velen Satan zullen volgen.</a:t>
            </a:r>
          </a:p>
          <a:p>
            <a:r>
              <a:rPr lang="nl-NL" sz="2000" dirty="0" smtClean="0"/>
              <a:t>Zij zullen optrekken tegen het kamp van de heiligen (waar zich onder andere die 144.000 zich hebben teruggetrokken) en tegen de geliefde stad.</a:t>
            </a:r>
          </a:p>
          <a:p>
            <a:r>
              <a:rPr lang="nl-NL" sz="2000" dirty="0" smtClean="0"/>
              <a:t>Bizar.</a:t>
            </a:r>
          </a:p>
          <a:p>
            <a:endParaRPr lang="nl-NL" sz="2000" dirty="0" smtClean="0"/>
          </a:p>
          <a:p>
            <a:r>
              <a:rPr lang="nl-NL" sz="2000" dirty="0" smtClean="0"/>
              <a:t>Het is dan ook terecht dat zij allemaal veroordeeld zullen worden.</a:t>
            </a:r>
          </a:p>
          <a:p>
            <a:r>
              <a:rPr lang="nl-NL" sz="2000" dirty="0" smtClean="0"/>
              <a:t>Ze worden afgevoerd.</a:t>
            </a:r>
          </a:p>
          <a:p>
            <a:r>
              <a:rPr lang="nl-NL" sz="2000" dirty="0" smtClean="0"/>
              <a:t>In de volgende </a:t>
            </a:r>
            <a:r>
              <a:rPr lang="nl-NL" sz="2000" dirty="0" err="1" smtClean="0"/>
              <a:t>PP-presentatie</a:t>
            </a:r>
            <a:r>
              <a:rPr lang="nl-NL" sz="2000" dirty="0" smtClean="0"/>
              <a:t> zal ik daar meer over zeggen.</a:t>
            </a:r>
            <a:endParaRPr lang="nl-NL" dirty="0" smtClean="0"/>
          </a:p>
          <a:p>
            <a:endParaRPr lang="nl-NL"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016758"/>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Over de duur van de grote verdrukking kan ik weinig zeggen.</a:t>
            </a:r>
          </a:p>
          <a:p>
            <a:r>
              <a:rPr lang="nl-NL" sz="2000" dirty="0" smtClean="0"/>
              <a:t>Sommigen schatten de duur op 7 jaar.</a:t>
            </a:r>
          </a:p>
          <a:p>
            <a:r>
              <a:rPr lang="nl-NL" sz="2000" dirty="0" smtClean="0"/>
              <a:t>Ik weet het niet.</a:t>
            </a:r>
          </a:p>
          <a:p>
            <a:r>
              <a:rPr lang="nl-NL" sz="2000" dirty="0" smtClean="0"/>
              <a:t>Het lijkt mij wel dat het binnen één generatie zal gebeuren.</a:t>
            </a:r>
          </a:p>
          <a:p>
            <a:r>
              <a:rPr lang="nl-NL" sz="2000" dirty="0" smtClean="0"/>
              <a:t>De 144.000 gelovigen, die een zegel zullen ontvangen voordat de eerste bazuin zal klinken, zullen ook het nieuwe Jeruzalem zien neerdalen.</a:t>
            </a:r>
          </a:p>
          <a:p>
            <a:endParaRPr lang="nl-NL" sz="2000" dirty="0" smtClean="0"/>
          </a:p>
          <a:p>
            <a:r>
              <a:rPr lang="nl-NL" sz="2000" dirty="0" smtClean="0">
                <a:solidFill>
                  <a:srgbClr val="C00000"/>
                </a:solidFill>
              </a:rPr>
              <a:t>Waar hoop je op als de grote verdrukking komt?</a:t>
            </a:r>
            <a:br>
              <a:rPr lang="nl-NL" sz="2000" dirty="0" smtClean="0">
                <a:solidFill>
                  <a:srgbClr val="C00000"/>
                </a:solidFill>
              </a:rPr>
            </a:br>
            <a:r>
              <a:rPr lang="nl-NL" sz="2000" dirty="0" smtClean="0">
                <a:solidFill>
                  <a:srgbClr val="C00000"/>
                </a:solidFill>
              </a:rPr>
              <a:t>Wil je die moeilijke tijd meemaken </a:t>
            </a:r>
            <a:r>
              <a:rPr lang="nl-NL" sz="2000" dirty="0" err="1" smtClean="0">
                <a:solidFill>
                  <a:srgbClr val="C00000"/>
                </a:solidFill>
              </a:rPr>
              <a:t>óf</a:t>
            </a:r>
            <a:r>
              <a:rPr lang="nl-NL" sz="2000" dirty="0" smtClean="0">
                <a:solidFill>
                  <a:srgbClr val="C00000"/>
                </a:solidFill>
              </a:rPr>
              <a:t> hoop je voordien te worden opgenomen?</a:t>
            </a:r>
          </a:p>
          <a:p>
            <a:endParaRPr lang="nl-NL" sz="2000" dirty="0" smtClean="0"/>
          </a:p>
          <a:p>
            <a:r>
              <a:rPr lang="nl-NL" sz="2000" dirty="0" smtClean="0"/>
              <a:t>Die 144.000 zullen tijdens de grote verdrukking de keurtroepen van Christus zijn.</a:t>
            </a:r>
            <a:br>
              <a:rPr lang="nl-NL" sz="2000" dirty="0" smtClean="0"/>
            </a:br>
            <a:r>
              <a:rPr lang="nl-NL" sz="2000" dirty="0" smtClean="0"/>
              <a:t>Op de jongste dag ontvangen zij </a:t>
            </a:r>
            <a:r>
              <a:rPr lang="nl-NL" sz="2000" dirty="0" smtClean="0"/>
              <a:t>terecht </a:t>
            </a:r>
            <a:r>
              <a:rPr lang="nl-NL" sz="2000" dirty="0" smtClean="0"/>
              <a:t>hun beloning. (Openbaring 14)</a:t>
            </a:r>
            <a:br>
              <a:rPr lang="nl-NL" sz="2000" dirty="0" smtClean="0"/>
            </a:br>
            <a:endParaRPr lang="nl-NL" dirty="0" smtClean="0"/>
          </a:p>
          <a:p>
            <a:endParaRPr lang="nl-NL"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6001643"/>
          </a:xfrm>
          <a:prstGeom prst="rect">
            <a:avLst/>
          </a:prstGeom>
          <a:noFill/>
        </p:spPr>
        <p:txBody>
          <a:bodyPr wrap="square" rtlCol="0">
            <a:spAutoFit/>
          </a:bodyPr>
          <a:lstStyle/>
          <a:p>
            <a:pPr algn="ctr"/>
            <a:endParaRPr lang="nl-NL" sz="2400" dirty="0" smtClean="0">
              <a:solidFill>
                <a:schemeClr val="bg1">
                  <a:lumMod val="65000"/>
                </a:schemeClr>
              </a:solidFill>
            </a:endParaRPr>
          </a:p>
          <a:p>
            <a:r>
              <a:rPr lang="nl-NL" sz="2000" dirty="0" smtClean="0"/>
              <a:t/>
            </a:r>
            <a:br>
              <a:rPr lang="nl-NL" sz="2000" dirty="0" smtClean="0"/>
            </a:br>
            <a:r>
              <a:rPr lang="nl-NL" sz="2000" dirty="0" smtClean="0"/>
              <a:t>Tijdens de grote verdrukking, na de opname, is de gemeente van Christus geminimaliseerd. Dit komt overeen met tal van voorspellingen. (Lucas 17:26)</a:t>
            </a:r>
            <a:br>
              <a:rPr lang="nl-NL" sz="2000" dirty="0" smtClean="0"/>
            </a:br>
            <a:r>
              <a:rPr lang="nl-NL" sz="2000" dirty="0" smtClean="0"/>
              <a:t>Ook zullen er vóór de grote verdrukking grote verschrikkingen plaatsvinden.</a:t>
            </a:r>
          </a:p>
          <a:p>
            <a:r>
              <a:rPr lang="nl-NL" sz="2000" dirty="0" smtClean="0"/>
              <a:t>De zes zegels duiden daarop. Maar ook veel andere teksten:</a:t>
            </a:r>
          </a:p>
          <a:p>
            <a:pPr>
              <a:buFont typeface="Wingdings" pitchFamily="2" charset="2"/>
              <a:buChar char="§"/>
            </a:pPr>
            <a:r>
              <a:rPr lang="nl-NL" sz="2000" dirty="0" smtClean="0"/>
              <a:t>  Lucas 17:26-37</a:t>
            </a:r>
          </a:p>
          <a:p>
            <a:pPr>
              <a:buFont typeface="Wingdings" pitchFamily="2" charset="2"/>
              <a:buChar char="§"/>
            </a:pPr>
            <a:r>
              <a:rPr lang="nl-NL" sz="2000" dirty="0" smtClean="0"/>
              <a:t>  Johannes 16:18-22, 33</a:t>
            </a:r>
          </a:p>
          <a:p>
            <a:pPr>
              <a:buFont typeface="Wingdings" pitchFamily="2" charset="2"/>
              <a:buChar char="§"/>
            </a:pPr>
            <a:r>
              <a:rPr lang="nl-NL" sz="2000" dirty="0" smtClean="0"/>
              <a:t>  Handelingen 14:22</a:t>
            </a:r>
          </a:p>
          <a:p>
            <a:pPr>
              <a:buFont typeface="Wingdings" pitchFamily="2" charset="2"/>
              <a:buChar char="§"/>
            </a:pPr>
            <a:r>
              <a:rPr lang="nl-NL" sz="2000" dirty="0" smtClean="0"/>
              <a:t>  2 Timoteüs 3:1-5</a:t>
            </a:r>
          </a:p>
          <a:p>
            <a:pPr>
              <a:buFont typeface="Wingdings" pitchFamily="2" charset="2"/>
              <a:buChar char="§"/>
            </a:pPr>
            <a:r>
              <a:rPr lang="nl-NL" sz="2000" dirty="0" smtClean="0"/>
              <a:t>  2 Petrus 2:1-10</a:t>
            </a:r>
          </a:p>
          <a:p>
            <a:pPr>
              <a:buFont typeface="Wingdings" pitchFamily="2" charset="2"/>
              <a:buChar char="§"/>
            </a:pPr>
            <a:r>
              <a:rPr lang="nl-NL" sz="2000" dirty="0" smtClean="0"/>
              <a:t>  2 Petrus 3: 3-6</a:t>
            </a:r>
          </a:p>
          <a:p>
            <a:pPr>
              <a:buFont typeface="Wingdings" pitchFamily="2" charset="2"/>
              <a:buChar char="§"/>
            </a:pPr>
            <a:r>
              <a:rPr lang="nl-NL" sz="2000" dirty="0" smtClean="0"/>
              <a:t>  Jacobus 5:7-11</a:t>
            </a:r>
          </a:p>
          <a:p>
            <a:pPr>
              <a:buFont typeface="Wingdings" pitchFamily="2" charset="2"/>
              <a:buChar char="§"/>
            </a:pPr>
            <a:endParaRPr lang="nl-NL" sz="2000" dirty="0" smtClean="0"/>
          </a:p>
          <a:p>
            <a:r>
              <a:rPr lang="nl-NL" sz="2000" dirty="0" smtClean="0"/>
              <a:t>Direct na de grote verdrukking komt de jongste dag.</a:t>
            </a:r>
            <a:br>
              <a:rPr lang="nl-NL" sz="2000" dirty="0" smtClean="0"/>
            </a:br>
            <a:r>
              <a:rPr lang="nl-NL" sz="2000" dirty="0" smtClean="0"/>
              <a:t>De grote verdrukking zal dan plaats moeten maken voor het nieuwe begin.</a:t>
            </a:r>
          </a:p>
          <a:p>
            <a:r>
              <a:rPr lang="nl-NL" sz="2000" dirty="0" smtClean="0"/>
              <a:t>Het nieuwe Jeruzalem zal neerdalen op aarde.</a:t>
            </a:r>
            <a:br>
              <a:rPr lang="nl-NL" sz="2000" dirty="0" smtClean="0"/>
            </a:br>
            <a:r>
              <a:rPr lang="nl-NL" sz="2000" dirty="0" smtClean="0"/>
              <a:t>Een nieuwe hemel en een nieuwe aarde zullen dan ontstaan</a:t>
            </a:r>
            <a:r>
              <a:rPr lang="nl-NL" sz="2000" dirty="0" smtClean="0"/>
              <a:t>. (</a:t>
            </a:r>
            <a:r>
              <a:rPr lang="nl-NL" sz="2000" dirty="0" smtClean="0"/>
              <a:t>Openbaring 21:1)</a:t>
            </a:r>
            <a:br>
              <a:rPr lang="nl-NL" sz="2000" dirty="0" smtClean="0"/>
            </a:br>
            <a:r>
              <a:rPr lang="nl-NL" sz="2000" dirty="0" smtClean="0"/>
              <a:t>Geweldig.</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Nico\Pictures\Afbeeldingen paradijsthese\534752.png"/>
          <p:cNvPicPr>
            <a:picLocks noChangeAspect="1" noChangeArrowheads="1"/>
          </p:cNvPicPr>
          <p:nvPr/>
        </p:nvPicPr>
        <p:blipFill>
          <a:blip r:embed="rId3" cstate="print"/>
          <a:srcRect/>
          <a:stretch>
            <a:fillRect/>
          </a:stretch>
        </p:blipFill>
        <p:spPr bwMode="auto">
          <a:xfrm>
            <a:off x="1187624" y="3645024"/>
            <a:ext cx="1368152" cy="1966719"/>
          </a:xfrm>
          <a:prstGeom prst="rect">
            <a:avLst/>
          </a:prstGeom>
          <a:noFill/>
        </p:spPr>
      </p:pic>
      <p:sp>
        <p:nvSpPr>
          <p:cNvPr id="3" name="Tekstvak 2"/>
          <p:cNvSpPr txBox="1"/>
          <p:nvPr/>
        </p:nvSpPr>
        <p:spPr>
          <a:xfrm>
            <a:off x="467544" y="476672"/>
            <a:ext cx="8280920" cy="2308324"/>
          </a:xfrm>
          <a:prstGeom prst="rect">
            <a:avLst/>
          </a:prstGeom>
          <a:noFill/>
        </p:spPr>
        <p:txBody>
          <a:bodyPr wrap="square" rtlCol="0">
            <a:spAutoFit/>
          </a:bodyPr>
          <a:lstStyle/>
          <a:p>
            <a:r>
              <a:rPr lang="nl-NL" sz="2400" b="1" dirty="0" smtClean="0"/>
              <a:t>Ons wacht een prachtige toekomst.</a:t>
            </a:r>
            <a:endParaRPr lang="nl-NL" sz="2000" dirty="0" smtClean="0"/>
          </a:p>
          <a:p>
            <a:endParaRPr lang="nl-NL" sz="2000" dirty="0" smtClean="0"/>
          </a:p>
          <a:p>
            <a:r>
              <a:rPr lang="nl-NL" sz="2000" dirty="0" smtClean="0"/>
              <a:t>In hoofdstuk 15 van de these heb ik verwezen naar een prachtig artikel </a:t>
            </a:r>
          </a:p>
          <a:p>
            <a:r>
              <a:rPr lang="nl-NL" sz="2000" dirty="0" smtClean="0"/>
              <a:t>van </a:t>
            </a:r>
            <a:r>
              <a:rPr lang="nl-NL" sz="2000" b="1" dirty="0" smtClean="0"/>
              <a:t>Rob van Houwelingen </a:t>
            </a:r>
            <a:r>
              <a:rPr lang="nl-NL" sz="2000" dirty="0" smtClean="0"/>
              <a:t>over </a:t>
            </a:r>
            <a:r>
              <a:rPr lang="nl-NL" sz="2000" dirty="0" smtClean="0">
                <a:solidFill>
                  <a:srgbClr val="C00000"/>
                </a:solidFill>
              </a:rPr>
              <a:t>‘</a:t>
            </a:r>
            <a:r>
              <a:rPr lang="nl-NL" sz="2000" b="1" dirty="0" smtClean="0">
                <a:solidFill>
                  <a:srgbClr val="C00000"/>
                </a:solidFill>
              </a:rPr>
              <a:t>Contouren van een nieuw Jeruzalem</a:t>
            </a:r>
            <a:r>
              <a:rPr lang="nl-NL" sz="2000" dirty="0" smtClean="0">
                <a:solidFill>
                  <a:srgbClr val="C00000"/>
                </a:solidFill>
              </a:rPr>
              <a:t>’</a:t>
            </a:r>
            <a:r>
              <a:rPr lang="nl-NL" sz="2000" dirty="0" smtClean="0"/>
              <a:t/>
            </a:r>
            <a:br>
              <a:rPr lang="nl-NL" sz="2000" dirty="0" smtClean="0"/>
            </a:br>
            <a:r>
              <a:rPr lang="nl-NL" sz="2000" dirty="0" smtClean="0"/>
              <a:t>Aan het einde van dat hoofdstuk is een link opgenomen naar dat artikel</a:t>
            </a:r>
            <a:br>
              <a:rPr lang="nl-NL" sz="2000" dirty="0" smtClean="0"/>
            </a:br>
            <a:r>
              <a:rPr lang="nl-NL" sz="2000" dirty="0" smtClean="0"/>
              <a:t>(12 pagina’s). Het zegt zoveel, dat wie wil nadenken over het nieuwe Jeruzalem, dit </a:t>
            </a:r>
            <a:r>
              <a:rPr lang="nl-NL" sz="2000" dirty="0" smtClean="0"/>
              <a:t>moet lezen</a:t>
            </a:r>
            <a:r>
              <a:rPr lang="nl-NL" sz="2000" dirty="0" smtClean="0"/>
              <a:t>.</a:t>
            </a:r>
            <a:endParaRPr lang="nl-NL" sz="2000" dirty="0" smtClean="0"/>
          </a:p>
        </p:txBody>
      </p:sp>
      <p:sp>
        <p:nvSpPr>
          <p:cNvPr id="4" name="Tekstvak 3"/>
          <p:cNvSpPr txBox="1"/>
          <p:nvPr/>
        </p:nvSpPr>
        <p:spPr>
          <a:xfrm>
            <a:off x="3347864" y="3814008"/>
            <a:ext cx="4824536" cy="1692771"/>
          </a:xfrm>
          <a:prstGeom prst="rect">
            <a:avLst/>
          </a:prstGeom>
          <a:noFill/>
        </p:spPr>
        <p:txBody>
          <a:bodyPr wrap="square" rtlCol="0">
            <a:spAutoFit/>
          </a:bodyPr>
          <a:lstStyle/>
          <a:p>
            <a:r>
              <a:rPr lang="nl-NL" sz="2000" dirty="0" smtClean="0"/>
              <a:t>In hoofdstuk 16 heb ik iets uit het boek </a:t>
            </a:r>
          </a:p>
          <a:p>
            <a:r>
              <a:rPr lang="nl-NL" sz="2400" dirty="0" smtClean="0">
                <a:solidFill>
                  <a:srgbClr val="C00000"/>
                </a:solidFill>
              </a:rPr>
              <a:t>‘</a:t>
            </a:r>
            <a:r>
              <a:rPr lang="nl-NL" sz="2400" b="1" dirty="0" smtClean="0">
                <a:solidFill>
                  <a:srgbClr val="C00000"/>
                </a:solidFill>
              </a:rPr>
              <a:t>Hoe zal het in de hemel zijn?’ </a:t>
            </a:r>
            <a:r>
              <a:rPr lang="nl-NL" sz="2000" b="1" dirty="0" smtClean="0">
                <a:solidFill>
                  <a:srgbClr val="C00000"/>
                </a:solidFill>
              </a:rPr>
              <a:t/>
            </a:r>
            <a:br>
              <a:rPr lang="nl-NL" sz="2000" b="1" dirty="0" smtClean="0">
                <a:solidFill>
                  <a:srgbClr val="C00000"/>
                </a:solidFill>
              </a:rPr>
            </a:br>
            <a:r>
              <a:rPr lang="nl-NL" sz="2000" dirty="0" smtClean="0"/>
              <a:t>van </a:t>
            </a:r>
            <a:r>
              <a:rPr lang="nl-NL" sz="2000" b="1" dirty="0" smtClean="0"/>
              <a:t>Randy Alcorn</a:t>
            </a:r>
            <a:r>
              <a:rPr lang="nl-NL" sz="2000" dirty="0" smtClean="0"/>
              <a:t> geciteerd.</a:t>
            </a:r>
          </a:p>
          <a:p>
            <a:r>
              <a:rPr lang="nl-NL" sz="2000" dirty="0" smtClean="0"/>
              <a:t>Dit boek schets een verwachtingsvolle toekomst. Een aanrader!</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Nico\Pictures\Afbeeldingen paradijsthese\in the middle of ___change by Jure kravanja.jpg"/>
          <p:cNvPicPr>
            <a:picLocks noChangeAspect="1" noChangeArrowheads="1"/>
          </p:cNvPicPr>
          <p:nvPr/>
        </p:nvPicPr>
        <p:blipFill>
          <a:blip r:embed="rId3" cstate="print"/>
          <a:srcRect/>
          <a:stretch>
            <a:fillRect/>
          </a:stretch>
        </p:blipFill>
        <p:spPr bwMode="auto">
          <a:xfrm>
            <a:off x="179512" y="260648"/>
            <a:ext cx="8770899" cy="6336704"/>
          </a:xfrm>
          <a:prstGeom prst="rect">
            <a:avLst/>
          </a:prstGeom>
          <a:noFill/>
        </p:spPr>
      </p:pic>
      <p:sp>
        <p:nvSpPr>
          <p:cNvPr id="2" name="Tekstvak 1"/>
          <p:cNvSpPr txBox="1"/>
          <p:nvPr/>
        </p:nvSpPr>
        <p:spPr>
          <a:xfrm>
            <a:off x="323528" y="4797152"/>
            <a:ext cx="8424936" cy="1692771"/>
          </a:xfrm>
          <a:prstGeom prst="rect">
            <a:avLst/>
          </a:prstGeom>
          <a:noFill/>
        </p:spPr>
        <p:txBody>
          <a:bodyPr wrap="square" rtlCol="0">
            <a:spAutoFit/>
          </a:bodyPr>
          <a:lstStyle/>
          <a:p>
            <a:r>
              <a:rPr lang="nl-NL" sz="2000" b="1" dirty="0" smtClean="0">
                <a:solidFill>
                  <a:srgbClr val="FFFF00"/>
                </a:solidFill>
              </a:rPr>
              <a:t>Een citaat uit de </a:t>
            </a:r>
            <a:r>
              <a:rPr lang="nl-NL" sz="2400" b="1" dirty="0" smtClean="0">
                <a:solidFill>
                  <a:srgbClr val="FFFF00"/>
                </a:solidFill>
              </a:rPr>
              <a:t>Studiebijbel</a:t>
            </a:r>
            <a:r>
              <a:rPr lang="nl-NL" sz="2000" b="1" dirty="0" smtClean="0">
                <a:solidFill>
                  <a:srgbClr val="FFFF00"/>
                </a:solidFill>
              </a:rPr>
              <a:t>:</a:t>
            </a:r>
            <a:br>
              <a:rPr lang="nl-NL" sz="2000" b="1" dirty="0" smtClean="0">
                <a:solidFill>
                  <a:srgbClr val="FFFF00"/>
                </a:solidFill>
              </a:rPr>
            </a:br>
            <a:r>
              <a:rPr lang="nl-NL" sz="2000" b="1" dirty="0" smtClean="0">
                <a:solidFill>
                  <a:srgbClr val="FFFF00"/>
                </a:solidFill>
              </a:rPr>
              <a:t>De lezer zal gebruik moeten maken van al zijn zintuigen, al zijn verbeeldingskracht en al zijn verstandelijke vermogens om de wereld van Openbaring binnen te gaan. Dan zal hij zich kunnen scharen onder de lofzangen die in het boek weerklinken rond de troon van God en van het Lam</a:t>
            </a:r>
            <a:r>
              <a:rPr lang="nl-NL" sz="2000" dirty="0" smtClean="0">
                <a:solidFill>
                  <a:srgbClr val="FFFF00"/>
                </a:solidFill>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712968" cy="6309420"/>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Voordat God de oude wereld gaat reinigen met vuur, wekt Hij eerst alle doden op die in Christus gestorven zijn, en samen met hen worden alle dan levende gelovigen  weggevoerd, naar hun Heer. Lees:</a:t>
            </a:r>
          </a:p>
          <a:p>
            <a:endParaRPr lang="nl-NL" sz="2000" dirty="0" smtClean="0"/>
          </a:p>
          <a:p>
            <a:r>
              <a:rPr lang="nl-NL" sz="2000" dirty="0" smtClean="0">
                <a:solidFill>
                  <a:srgbClr val="00B0F0"/>
                </a:solidFill>
              </a:rPr>
              <a:t>Wanneer het signaal gegeven wordt, de aartsengel zijn stem verheft en de bazuin van God weerklinkt, zal de Heer zelf uit de hemel neerdalen. Dan zullen eerst de doden die Christus toebehoren opstaan, en daarna zullen wij, die nog in leven zijn, samen met hen op de wolken worden weggevoerd en gaan we in de lucht de Heer tegemoet. Dan zullen we altijd bij Hem zijn.</a:t>
            </a:r>
          </a:p>
          <a:p>
            <a:r>
              <a:rPr lang="nl-NL" sz="2000" dirty="0" smtClean="0">
                <a:solidFill>
                  <a:srgbClr val="00B0F0"/>
                </a:solidFill>
              </a:rPr>
              <a:t>(1 Tessalonicenzen 4:16-17)</a:t>
            </a:r>
          </a:p>
          <a:p>
            <a:endParaRPr lang="nl-NL" sz="2000" dirty="0" smtClean="0">
              <a:solidFill>
                <a:srgbClr val="00B0F0"/>
              </a:solidFill>
            </a:endParaRPr>
          </a:p>
          <a:p>
            <a:r>
              <a:rPr lang="nl-NL" sz="2000" dirty="0" smtClean="0"/>
              <a:t>Jezus heeft dit ook  al voorzegd:</a:t>
            </a:r>
          </a:p>
          <a:p>
            <a:endParaRPr lang="nl-NL" sz="2000" dirty="0" smtClean="0">
              <a:solidFill>
                <a:srgbClr val="00B0F0"/>
              </a:solidFill>
            </a:endParaRPr>
          </a:p>
          <a:p>
            <a:r>
              <a:rPr lang="nl-NL" sz="2000" dirty="0" smtClean="0">
                <a:solidFill>
                  <a:srgbClr val="00B0F0"/>
                </a:solidFill>
              </a:rPr>
              <a:t>Dan zal aan de hemel het teken zichtbaar worden dat de komst van de Mensenzoon aankondigt, en alle stammen op aarde zullen zich van ontzetting op de borst slaan als ze de Mensenzoon zien komen op de wolken van de hemel, bekleed met macht en grote luister.</a:t>
            </a:r>
            <a:endParaRPr lang="nl-NL" sz="2000" dirty="0" smtClean="0"/>
          </a:p>
          <a:p>
            <a:r>
              <a:rPr lang="nl-NL" sz="2000" dirty="0" smtClean="0">
                <a:solidFill>
                  <a:srgbClr val="00B0F0"/>
                </a:solidFill>
              </a:rPr>
              <a:t>(Matteüs 24:30)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611560" y="548680"/>
            <a:ext cx="8136904" cy="4370427"/>
          </a:xfrm>
          <a:prstGeom prst="rect">
            <a:avLst/>
          </a:prstGeom>
          <a:noFill/>
        </p:spPr>
        <p:txBody>
          <a:bodyPr wrap="square" rtlCol="0">
            <a:spAutoFit/>
          </a:bodyPr>
          <a:lstStyle/>
          <a:p>
            <a:endParaRPr lang="nl-NL" sz="2000" dirty="0" smtClean="0"/>
          </a:p>
          <a:p>
            <a:r>
              <a:rPr lang="nl-NL" sz="2000" dirty="0" smtClean="0"/>
              <a:t>Voor de Apocalyps uitbarst, haalt Jezus allen die in Hem gestorven zijn en alle dan levende gelovigen op de wolken naar Zich toe.</a:t>
            </a:r>
          </a:p>
          <a:p>
            <a:r>
              <a:rPr lang="nl-NL" sz="2000" dirty="0" smtClean="0"/>
              <a:t>Dan krijgen zij allen, als eersten, een onvergankelijk lichaam. Lees maar:</a:t>
            </a:r>
            <a:br>
              <a:rPr lang="nl-NL" sz="2000" dirty="0" smtClean="0"/>
            </a:br>
            <a:r>
              <a:rPr lang="nl-NL" sz="2000" dirty="0" smtClean="0"/>
              <a:t/>
            </a:r>
            <a:br>
              <a:rPr lang="nl-NL" sz="2000" dirty="0" smtClean="0"/>
            </a:br>
            <a:r>
              <a:rPr lang="nl-NL" sz="2000" dirty="0" smtClean="0">
                <a:solidFill>
                  <a:srgbClr val="00B0F0"/>
                </a:solidFill>
              </a:rPr>
              <a:t>Ik zal </a:t>
            </a:r>
            <a:r>
              <a:rPr lang="nl-NL" sz="2000" b="1" dirty="0" smtClean="0">
                <a:solidFill>
                  <a:srgbClr val="00B0F0"/>
                </a:solidFill>
              </a:rPr>
              <a:t>een geheim </a:t>
            </a:r>
            <a:r>
              <a:rPr lang="nl-NL" sz="2000" dirty="0" smtClean="0">
                <a:solidFill>
                  <a:srgbClr val="00B0F0"/>
                </a:solidFill>
              </a:rPr>
              <a:t>onthullen: wij zullen niet allemaal eerst sterven – toch zullen wij allemaal veranderd worden, in een ondeelbaar ogenblik, in een oogwenk, </a:t>
            </a:r>
            <a:r>
              <a:rPr lang="nl-NL" sz="2000" b="1" dirty="0" smtClean="0">
                <a:solidFill>
                  <a:srgbClr val="00B0F0"/>
                </a:solidFill>
              </a:rPr>
              <a:t>wanneer de bazuin het einde inluidt</a:t>
            </a:r>
            <a:r>
              <a:rPr lang="nl-NL" sz="2000" dirty="0" smtClean="0">
                <a:solidFill>
                  <a:srgbClr val="00B0F0"/>
                </a:solidFill>
              </a:rPr>
              <a:t>. Wanneer de bazuin weerklinkt, zullen de doden worden opgewekt met een </a:t>
            </a:r>
            <a:r>
              <a:rPr lang="nl-NL" sz="2000" b="1" dirty="0" smtClean="0">
                <a:solidFill>
                  <a:srgbClr val="00B0F0"/>
                </a:solidFill>
              </a:rPr>
              <a:t>onvergankelijk </a:t>
            </a:r>
            <a:r>
              <a:rPr lang="nl-NL" sz="2000" dirty="0" smtClean="0">
                <a:solidFill>
                  <a:srgbClr val="00B0F0"/>
                </a:solidFill>
              </a:rPr>
              <a:t>lichaam en zullen ook wij (zij die dan leven) veranderen.</a:t>
            </a:r>
          </a:p>
          <a:p>
            <a:r>
              <a:rPr lang="nl-NL" sz="2000" dirty="0" smtClean="0">
                <a:solidFill>
                  <a:srgbClr val="00B0F0"/>
                </a:solidFill>
              </a:rPr>
              <a:t>(1 Korintiërs 15:51-52)</a:t>
            </a:r>
          </a:p>
          <a:p>
            <a:endParaRPr lang="nl-NL" sz="2000" dirty="0" smtClean="0"/>
          </a:p>
          <a:p>
            <a:endParaRPr lang="nl-NL" sz="2000" dirty="0" smtClean="0"/>
          </a:p>
          <a:p>
            <a:endParaRPr lang="nl-N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descr="C:\Users\Nico\Pictures\Afbeeldingen paradijsthese\wolken images.jpg"/>
          <p:cNvPicPr>
            <a:picLocks noChangeAspect="1" noChangeArrowheads="1"/>
          </p:cNvPicPr>
          <p:nvPr/>
        </p:nvPicPr>
        <p:blipFill>
          <a:blip r:embed="rId3" cstate="print"/>
          <a:srcRect/>
          <a:stretch>
            <a:fillRect/>
          </a:stretch>
        </p:blipFill>
        <p:spPr bwMode="auto">
          <a:xfrm>
            <a:off x="323528" y="260648"/>
            <a:ext cx="8496944" cy="6364506"/>
          </a:xfrm>
          <a:prstGeom prst="rect">
            <a:avLst/>
          </a:prstGeom>
          <a:noFill/>
        </p:spPr>
      </p:pic>
      <p:pic>
        <p:nvPicPr>
          <p:cNvPr id="1028" name="Picture 4" descr="C:\Users\Nico\Pictures\Afbeeldingen paradijsthese\imagesCA3C3OYE.jpg"/>
          <p:cNvPicPr>
            <a:picLocks noChangeAspect="1" noChangeArrowheads="1"/>
          </p:cNvPicPr>
          <p:nvPr/>
        </p:nvPicPr>
        <p:blipFill>
          <a:blip r:embed="rId4" cstate="print"/>
          <a:srcRect/>
          <a:stretch>
            <a:fillRect/>
          </a:stretch>
        </p:blipFill>
        <p:spPr bwMode="auto">
          <a:xfrm>
            <a:off x="2699792" y="1268760"/>
            <a:ext cx="864096" cy="1173022"/>
          </a:xfrm>
          <a:prstGeom prst="rect">
            <a:avLst/>
          </a:prstGeom>
          <a:noFill/>
        </p:spPr>
      </p:pic>
      <p:pic>
        <p:nvPicPr>
          <p:cNvPr id="1026" name="Picture 2" descr="C:\Users\Nico\Pictures\Afbeeldingen paradijsthese\Wereldbol.png"/>
          <p:cNvPicPr>
            <a:picLocks noChangeAspect="1" noChangeArrowheads="1"/>
          </p:cNvPicPr>
          <p:nvPr/>
        </p:nvPicPr>
        <p:blipFill>
          <a:blip r:embed="rId5" cstate="print"/>
          <a:srcRect/>
          <a:stretch>
            <a:fillRect/>
          </a:stretch>
        </p:blipFill>
        <p:spPr bwMode="auto">
          <a:xfrm>
            <a:off x="1763688" y="2924944"/>
            <a:ext cx="2632961" cy="2664296"/>
          </a:xfrm>
          <a:prstGeom prst="rect">
            <a:avLst/>
          </a:prstGeom>
          <a:noFill/>
        </p:spPr>
      </p:pic>
      <p:sp>
        <p:nvSpPr>
          <p:cNvPr id="8" name="Tekstvak 7"/>
          <p:cNvSpPr txBox="1"/>
          <p:nvPr/>
        </p:nvSpPr>
        <p:spPr>
          <a:xfrm>
            <a:off x="5076056" y="692696"/>
            <a:ext cx="3096344" cy="5324535"/>
          </a:xfrm>
          <a:prstGeom prst="rect">
            <a:avLst/>
          </a:prstGeom>
          <a:noFill/>
        </p:spPr>
        <p:txBody>
          <a:bodyPr wrap="square" rtlCol="0">
            <a:spAutoFit/>
          </a:bodyPr>
          <a:lstStyle/>
          <a:p>
            <a:r>
              <a:rPr lang="nl-NL" sz="2000" b="1" dirty="0" smtClean="0"/>
              <a:t>Jezus komt terug op de wolken.</a:t>
            </a:r>
          </a:p>
          <a:p>
            <a:endParaRPr lang="nl-NL" sz="2000" dirty="0" smtClean="0"/>
          </a:p>
          <a:p>
            <a:r>
              <a:rPr lang="nl-NL" sz="2000" dirty="0" smtClean="0"/>
              <a:t>Alle gelovigen zullen Hem tegemoet gaan.</a:t>
            </a:r>
          </a:p>
          <a:p>
            <a:endParaRPr lang="nl-NL" sz="2000" dirty="0" smtClean="0"/>
          </a:p>
          <a:p>
            <a:r>
              <a:rPr lang="nl-NL" sz="2000" dirty="0" smtClean="0"/>
              <a:t>Alle gelovigen, die al gestorven zijn, zullen opstaan en in een oogwenk veranderen.</a:t>
            </a:r>
          </a:p>
          <a:p>
            <a:endParaRPr lang="nl-NL" sz="2000" dirty="0" smtClean="0"/>
          </a:p>
          <a:p>
            <a:r>
              <a:rPr lang="nl-NL" sz="2000" dirty="0" smtClean="0"/>
              <a:t>Alle gelovigen, die bewust gekozen hebben, zullen de reiniging van de aarde door vuur en aardbevingen niet meemaken, omdat zij voordien opgenomen zijn.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24936" cy="5940088"/>
          </a:xfrm>
          <a:prstGeom prst="rect">
            <a:avLst/>
          </a:prstGeom>
          <a:noFill/>
        </p:spPr>
        <p:txBody>
          <a:bodyPr wrap="square" rtlCol="0">
            <a:spAutoFit/>
          </a:bodyPr>
          <a:lstStyle/>
          <a:p>
            <a:r>
              <a:rPr lang="nl-NL" sz="2000" dirty="0" smtClean="0"/>
              <a:t>Niet alleen Jezus zal uit de hemel neerdalen, maar ook het nieuwe Jeruzalem.</a:t>
            </a:r>
          </a:p>
          <a:p>
            <a:r>
              <a:rPr lang="nl-NL" sz="2000" dirty="0" smtClean="0"/>
              <a:t>We lezen dat tweemaal in Openbaring. Eerst Openbaring 21:1-2:</a:t>
            </a:r>
          </a:p>
          <a:p>
            <a:endParaRPr lang="nl-NL" sz="2000" dirty="0" smtClean="0"/>
          </a:p>
          <a:p>
            <a:r>
              <a:rPr lang="nl-NL" sz="2000" dirty="0" smtClean="0">
                <a:solidFill>
                  <a:srgbClr val="00B0F0"/>
                </a:solidFill>
              </a:rPr>
              <a:t>Ik zag een nieuwe hemel en een nieuwe aarde. Want de eerste hemel en de eerste aarde zijn voorbij, en de zee is er niet meer. Toen zag ik de heilige stad, </a:t>
            </a:r>
            <a:r>
              <a:rPr lang="nl-NL" sz="2000" b="1" dirty="0" smtClean="0">
                <a:solidFill>
                  <a:srgbClr val="00B0F0"/>
                </a:solidFill>
              </a:rPr>
              <a:t>het nieuwe Jeruzalem</a:t>
            </a:r>
            <a:r>
              <a:rPr lang="nl-NL" sz="2000" dirty="0" smtClean="0">
                <a:solidFill>
                  <a:srgbClr val="00B0F0"/>
                </a:solidFill>
              </a:rPr>
              <a:t>, uit de hemel neerdalen, bij God vandaan. Ze was als een bruid die zich mooi heeft gemaakt voor haar man en Hem opwacht.</a:t>
            </a:r>
          </a:p>
          <a:p>
            <a:endParaRPr lang="nl-NL" sz="2000" dirty="0" smtClean="0">
              <a:solidFill>
                <a:srgbClr val="00B0F0"/>
              </a:solidFill>
            </a:endParaRPr>
          </a:p>
          <a:p>
            <a:r>
              <a:rPr lang="nl-NL" sz="2000" dirty="0" smtClean="0"/>
              <a:t>In dit eerste gedeelte wordt de nadruk gelegd op de leefgemeenschap binnen het nieuwe Jeruzalem. Die leefgemeenschap is als een bruid.</a:t>
            </a:r>
          </a:p>
          <a:p>
            <a:r>
              <a:rPr lang="nl-NL" sz="2000" dirty="0" smtClean="0"/>
              <a:t>Johannes ziet deze leefgemeenschap uit de hemel neerdalen, bij God vandaan.</a:t>
            </a:r>
          </a:p>
          <a:p>
            <a:endParaRPr lang="nl-NL" sz="2000" dirty="0" smtClean="0"/>
          </a:p>
          <a:p>
            <a:r>
              <a:rPr lang="nl-NL" sz="2000" dirty="0" smtClean="0"/>
              <a:t>Vervolgens wordt Johannes in vervoering meegenomen naar een heel hoge berg, waar hij opnieuw het nieuwe Jeruzalem ziet neerdalen.</a:t>
            </a:r>
          </a:p>
          <a:p>
            <a:r>
              <a:rPr lang="nl-NL" sz="2000" dirty="0" smtClean="0"/>
              <a:t>Het nieuwe Jeruzalem, wat ook hier getekend wordt als de bruid, als de vrouw van het lam.</a:t>
            </a:r>
          </a:p>
          <a:p>
            <a:r>
              <a:rPr lang="nl-NL" sz="2000" dirty="0" smtClean="0"/>
              <a:t>Staande op de hoge berg, krijgt Johannes veel te zien.</a:t>
            </a:r>
          </a:p>
          <a:p>
            <a:r>
              <a:rPr lang="nl-NL" sz="2000" dirty="0" smtClean="0"/>
              <a:t>Op dat moment is het nieuwe Jeruzalem nog ver verwijderd van de aarde.</a:t>
            </a:r>
          </a:p>
          <a:p>
            <a:r>
              <a:rPr lang="nl-NL" sz="2000" dirty="0" smtClean="0"/>
              <a:t>Het daalt neer, en is in zijn </a:t>
            </a:r>
            <a:r>
              <a:rPr lang="nl-NL" sz="2000" b="1" dirty="0" smtClean="0"/>
              <a:t>geheel</a:t>
            </a:r>
            <a:r>
              <a:rPr lang="nl-NL" sz="2000" dirty="0" smtClean="0"/>
              <a:t> te zien.</a:t>
            </a:r>
            <a:endParaRPr lang="nl-NL"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24936" cy="6186309"/>
          </a:xfrm>
          <a:prstGeom prst="rect">
            <a:avLst/>
          </a:prstGeom>
          <a:noFill/>
        </p:spPr>
        <p:txBody>
          <a:bodyPr wrap="square" rtlCol="0">
            <a:spAutoFit/>
          </a:bodyPr>
          <a:lstStyle/>
          <a:p>
            <a:endParaRPr lang="nl-NL" dirty="0" smtClean="0"/>
          </a:p>
          <a:p>
            <a:r>
              <a:rPr lang="nl-NL" sz="2000" dirty="0" smtClean="0"/>
              <a:t>Johannes krijgt nu de stad veel concreter te zien.</a:t>
            </a:r>
          </a:p>
          <a:p>
            <a:r>
              <a:rPr lang="nl-NL" sz="2000" dirty="0" smtClean="0"/>
              <a:t>Het is te lezen in Openbaring 21: 11-27.</a:t>
            </a:r>
          </a:p>
          <a:p>
            <a:r>
              <a:rPr lang="nl-NL" sz="2000" dirty="0" smtClean="0"/>
              <a:t>De belangrijkste elementen daarbij zijn:</a:t>
            </a:r>
          </a:p>
          <a:p>
            <a:endParaRPr lang="nl-NL" sz="2000" dirty="0" smtClean="0"/>
          </a:p>
          <a:p>
            <a:pPr>
              <a:buFont typeface="Wingdings" pitchFamily="2" charset="2"/>
              <a:buChar char="§"/>
            </a:pPr>
            <a:r>
              <a:rPr lang="nl-NL" sz="2000" dirty="0" smtClean="0">
                <a:solidFill>
                  <a:srgbClr val="00B0F0"/>
                </a:solidFill>
              </a:rPr>
              <a:t> Ze had een grote hoge muur met twaalf poorten en bij elke poort stond </a:t>
            </a:r>
            <a:br>
              <a:rPr lang="nl-NL" sz="2000" dirty="0" smtClean="0">
                <a:solidFill>
                  <a:srgbClr val="00B0F0"/>
                </a:solidFill>
              </a:rPr>
            </a:br>
            <a:r>
              <a:rPr lang="nl-NL" sz="2000" dirty="0" smtClean="0">
                <a:solidFill>
                  <a:srgbClr val="00B0F0"/>
                </a:solidFill>
              </a:rPr>
              <a:t>   een  engel.</a:t>
            </a:r>
          </a:p>
          <a:p>
            <a:pPr>
              <a:buFont typeface="Wingdings" pitchFamily="2" charset="2"/>
              <a:buChar char="§"/>
            </a:pPr>
            <a:endParaRPr lang="nl-NL" sz="2000" dirty="0" smtClean="0">
              <a:solidFill>
                <a:srgbClr val="00B0F0"/>
              </a:solidFill>
            </a:endParaRPr>
          </a:p>
          <a:p>
            <a:pPr>
              <a:buFont typeface="Wingdings" pitchFamily="2" charset="2"/>
              <a:buChar char="§"/>
            </a:pPr>
            <a:r>
              <a:rPr lang="nl-NL" sz="2000" dirty="0" smtClean="0">
                <a:solidFill>
                  <a:srgbClr val="00B0F0"/>
                </a:solidFill>
              </a:rPr>
              <a:t> De stad was vierkant, even lang als breed. Hij mat de stad met zijn </a:t>
            </a:r>
            <a:r>
              <a:rPr lang="nl-NL" sz="2000" dirty="0" smtClean="0">
                <a:solidFill>
                  <a:srgbClr val="00B0F0"/>
                </a:solidFill>
              </a:rPr>
              <a:t>meetstok:  </a:t>
            </a:r>
            <a:r>
              <a:rPr lang="nl-NL" sz="2000" dirty="0" smtClean="0">
                <a:solidFill>
                  <a:srgbClr val="00B0F0"/>
                </a:solidFill>
              </a:rPr>
              <a:t/>
            </a:r>
            <a:br>
              <a:rPr lang="nl-NL" sz="2000" dirty="0" smtClean="0">
                <a:solidFill>
                  <a:srgbClr val="00B0F0"/>
                </a:solidFill>
              </a:rPr>
            </a:br>
            <a:r>
              <a:rPr lang="nl-NL" sz="2000" dirty="0" smtClean="0">
                <a:solidFill>
                  <a:srgbClr val="00B0F0"/>
                </a:solidFill>
              </a:rPr>
              <a:t>   twaalfduizend stadie, zowel in de </a:t>
            </a:r>
            <a:r>
              <a:rPr lang="nl-NL" sz="2000" b="1" dirty="0" smtClean="0">
                <a:solidFill>
                  <a:srgbClr val="00B0F0"/>
                </a:solidFill>
              </a:rPr>
              <a:t>lengte</a:t>
            </a:r>
            <a:r>
              <a:rPr lang="nl-NL" sz="2000" dirty="0" smtClean="0">
                <a:solidFill>
                  <a:srgbClr val="00B0F0"/>
                </a:solidFill>
              </a:rPr>
              <a:t> als in de </a:t>
            </a:r>
            <a:r>
              <a:rPr lang="nl-NL" sz="2000" b="1" dirty="0" smtClean="0">
                <a:solidFill>
                  <a:srgbClr val="00B0F0"/>
                </a:solidFill>
              </a:rPr>
              <a:t>breedte</a:t>
            </a:r>
            <a:r>
              <a:rPr lang="nl-NL" sz="2000" dirty="0" smtClean="0">
                <a:solidFill>
                  <a:srgbClr val="00B0F0"/>
                </a:solidFill>
              </a:rPr>
              <a:t> en in de </a:t>
            </a:r>
            <a:r>
              <a:rPr lang="nl-NL" sz="2000" b="1" dirty="0" smtClean="0">
                <a:solidFill>
                  <a:srgbClr val="00B0F0"/>
                </a:solidFill>
              </a:rPr>
              <a:t>hoogte</a:t>
            </a:r>
            <a:r>
              <a:rPr lang="nl-NL" sz="2000" dirty="0" smtClean="0">
                <a:solidFill>
                  <a:srgbClr val="00B0F0"/>
                </a:solidFill>
              </a:rPr>
              <a:t>.</a:t>
            </a:r>
            <a:br>
              <a:rPr lang="nl-NL" sz="2000" dirty="0" smtClean="0">
                <a:solidFill>
                  <a:srgbClr val="00B0F0"/>
                </a:solidFill>
              </a:rPr>
            </a:br>
            <a:endParaRPr lang="nl-NL" sz="2000" dirty="0" smtClean="0">
              <a:solidFill>
                <a:srgbClr val="00B0F0"/>
              </a:solidFill>
            </a:endParaRPr>
          </a:p>
          <a:p>
            <a:pPr>
              <a:buFont typeface="Wingdings" pitchFamily="2" charset="2"/>
              <a:buChar char="§"/>
            </a:pPr>
            <a:r>
              <a:rPr lang="nl-NL" sz="2000" dirty="0" smtClean="0">
                <a:solidFill>
                  <a:srgbClr val="00B0F0"/>
                </a:solidFill>
              </a:rPr>
              <a:t> Hij mat de stadsmuur: honderdvierenveertig el, in gewone mensenmaat, </a:t>
            </a:r>
            <a:br>
              <a:rPr lang="nl-NL" sz="2000" dirty="0" smtClean="0">
                <a:solidFill>
                  <a:srgbClr val="00B0F0"/>
                </a:solidFill>
              </a:rPr>
            </a:br>
            <a:r>
              <a:rPr lang="nl-NL" sz="2000" dirty="0" smtClean="0">
                <a:solidFill>
                  <a:srgbClr val="00B0F0"/>
                </a:solidFill>
              </a:rPr>
              <a:t>   die ook engelenmaat is.</a:t>
            </a:r>
          </a:p>
          <a:p>
            <a:pPr>
              <a:buFont typeface="Wingdings" pitchFamily="2" charset="2"/>
              <a:buChar char="§"/>
            </a:pPr>
            <a:endParaRPr lang="nl-NL" sz="2000" dirty="0" smtClean="0">
              <a:solidFill>
                <a:srgbClr val="00B0F0"/>
              </a:solidFill>
            </a:endParaRPr>
          </a:p>
          <a:p>
            <a:r>
              <a:rPr lang="nl-NL" sz="2000" dirty="0" smtClean="0"/>
              <a:t>Johannes ziet dus zowel een klein detail (de engel bij de poort) als het grote geheel (een stad met afmetingen groter dan de afstand Amsterdam - Moskou).</a:t>
            </a:r>
          </a:p>
          <a:p>
            <a:r>
              <a:rPr lang="nl-NL" sz="2000" dirty="0" smtClean="0"/>
              <a:t>Johannes ziet dat, terwijl hij op een heel hoge berg staat.</a:t>
            </a:r>
          </a:p>
          <a:p>
            <a:endParaRPr lang="nl-NL" sz="2000" dirty="0" smtClean="0"/>
          </a:p>
          <a:p>
            <a:endParaRPr lang="nl-NL" sz="2000" dirty="0" smtClean="0">
              <a:solidFill>
                <a:srgbClr val="C00000"/>
              </a:solidFill>
            </a:endParaRPr>
          </a:p>
          <a:p>
            <a:endParaRPr lang="nl-NL" dirty="0">
              <a:solidFill>
                <a:srgbClr val="00B0F0"/>
              </a:solidFill>
            </a:endParaRPr>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2680</TotalTime>
  <Words>2702</Words>
  <Application>Microsoft Office PowerPoint</Application>
  <PresentationFormat>Diavoorstelling (4:3)</PresentationFormat>
  <Paragraphs>415</Paragraphs>
  <Slides>47</Slides>
  <Notes>47</Notes>
  <HiddenSlides>0</HiddenSlides>
  <MMClips>0</MMClips>
  <ScaleCrop>false</ScaleCrop>
  <HeadingPairs>
    <vt:vector size="4" baseType="variant">
      <vt:variant>
        <vt:lpstr>Thema</vt:lpstr>
      </vt:variant>
      <vt:variant>
        <vt:i4>1</vt:i4>
      </vt:variant>
      <vt:variant>
        <vt:lpstr>Diatitels</vt:lpstr>
      </vt:variant>
      <vt:variant>
        <vt:i4>47</vt:i4>
      </vt:variant>
    </vt:vector>
  </HeadingPairs>
  <TitlesOfParts>
    <vt:vector size="48" baseType="lpstr">
      <vt:lpstr>Office-thema</vt:lpstr>
      <vt:lpstr>Dia 1</vt:lpstr>
      <vt:lpstr>Dia 2</vt:lpstr>
      <vt:lpstr>Dia 3</vt:lpstr>
      <vt:lpstr>Dia 4</vt:lpstr>
      <vt:lpstr>Dia 5</vt:lpstr>
      <vt:lpstr>Dia 6</vt:lpstr>
      <vt:lpstr>Dia 7</vt:lpstr>
      <vt:lpstr>Dia 8</vt:lpstr>
      <vt:lpstr>Dia 9</vt:lpstr>
      <vt:lpstr>Dia 10</vt:lpstr>
      <vt:lpstr>Dia 11</vt:lpstr>
      <vt:lpstr>Dia 12</vt:lpstr>
      <vt:lpstr>Dia 13</vt:lpstr>
      <vt:lpstr>Dia 14</vt:lpstr>
      <vt:lpstr>Dia 15</vt:lpstr>
      <vt:lpstr>Dia 16</vt:lpstr>
      <vt:lpstr>Dia 17</vt:lpstr>
      <vt:lpstr>Dia 18</vt:lpstr>
      <vt:lpstr>Dia 19</vt:lpstr>
      <vt:lpstr>Dia 20</vt:lpstr>
      <vt:lpstr>Dia 21</vt:lpstr>
      <vt:lpstr>Dia 22</vt:lpstr>
      <vt:lpstr>Dia 23</vt:lpstr>
      <vt:lpstr>Dia 24</vt:lpstr>
      <vt:lpstr>Dia 25</vt:lpstr>
      <vt:lpstr>Dia 26</vt:lpstr>
      <vt:lpstr>Dia 27</vt:lpstr>
      <vt:lpstr>Dia 28</vt:lpstr>
      <vt:lpstr>Dia 29</vt:lpstr>
      <vt:lpstr>Dia 30</vt:lpstr>
      <vt:lpstr>Dia 31</vt:lpstr>
      <vt:lpstr>Dia 32</vt:lpstr>
      <vt:lpstr>Dia 33</vt:lpstr>
      <vt:lpstr>Dia 34</vt:lpstr>
      <vt:lpstr>Dia 35</vt:lpstr>
      <vt:lpstr>Dia 36</vt:lpstr>
      <vt:lpstr>Dia 37</vt:lpstr>
      <vt:lpstr>Dia 38</vt:lpstr>
      <vt:lpstr>Dia 39</vt:lpstr>
      <vt:lpstr>Dia 40</vt:lpstr>
      <vt:lpstr>Dia 41</vt:lpstr>
      <vt:lpstr>Dia 42</vt:lpstr>
      <vt:lpstr>Dia 43</vt:lpstr>
      <vt:lpstr>Dia 44</vt:lpstr>
      <vt:lpstr>Dia 45</vt:lpstr>
      <vt:lpstr>Dia 46</vt:lpstr>
      <vt:lpstr>Dia 47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Nico</dc:creator>
  <cp:lastModifiedBy>Nico Bakker</cp:lastModifiedBy>
  <cp:revision>276</cp:revision>
  <dcterms:created xsi:type="dcterms:W3CDTF">2011-12-28T08:15:17Z</dcterms:created>
  <dcterms:modified xsi:type="dcterms:W3CDTF">2012-01-28T08:41:55Z</dcterms:modified>
</cp:coreProperties>
</file>